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58" r:id="rId4"/>
    <p:sldId id="260" r:id="rId5"/>
    <p:sldId id="259" r:id="rId6"/>
    <p:sldId id="264" r:id="rId7"/>
    <p:sldId id="265" r:id="rId8"/>
    <p:sldId id="266" r:id="rId9"/>
    <p:sldId id="262" r:id="rId10"/>
    <p:sldId id="267" r:id="rId11"/>
    <p:sldId id="268" r:id="rId12"/>
    <p:sldId id="269" r:id="rId13"/>
    <p:sldId id="270" r:id="rId14"/>
    <p:sldId id="274" r:id="rId15"/>
    <p:sldId id="271" r:id="rId16"/>
    <p:sldId id="272" r:id="rId17"/>
    <p:sldId id="273" r:id="rId18"/>
    <p:sldId id="275" r:id="rId19"/>
    <p:sldId id="276" r:id="rId20"/>
    <p:sldId id="277" r:id="rId21"/>
    <p:sldId id="278" r:id="rId22"/>
    <p:sldId id="279" r:id="rId23"/>
    <p:sldId id="280" r:id="rId24"/>
    <p:sldId id="290" r:id="rId25"/>
    <p:sldId id="291" r:id="rId26"/>
    <p:sldId id="297" r:id="rId27"/>
    <p:sldId id="298" r:id="rId28"/>
    <p:sldId id="292" r:id="rId29"/>
    <p:sldId id="299" r:id="rId30"/>
    <p:sldId id="300" r:id="rId31"/>
    <p:sldId id="301" r:id="rId32"/>
    <p:sldId id="302" r:id="rId33"/>
    <p:sldId id="303" r:id="rId34"/>
    <p:sldId id="304" r:id="rId35"/>
    <p:sldId id="305" r:id="rId36"/>
    <p:sldId id="326" r:id="rId37"/>
    <p:sldId id="327" r:id="rId38"/>
    <p:sldId id="328" r:id="rId39"/>
    <p:sldId id="329" r:id="rId40"/>
    <p:sldId id="330" r:id="rId41"/>
    <p:sldId id="331" r:id="rId42"/>
    <p:sldId id="332"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4" r:id="rId61"/>
    <p:sldId id="325" r:id="rId62"/>
    <p:sldId id="323"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7" r:id="rId77"/>
    <p:sldId id="34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5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4D9C1-265F-4B0A-B26D-1C720F426464}"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EG"/>
        </a:p>
      </dgm:t>
    </dgm:pt>
    <dgm:pt modelId="{AD2C9489-8B06-4270-996A-73E65A1C8E02}">
      <dgm:prSet phldrT="[Text]"/>
      <dgm:spPr/>
      <dgm:t>
        <a:bodyPr/>
        <a:lstStyle/>
        <a:p>
          <a:pPr rtl="1"/>
          <a:r>
            <a:rPr lang="en-US" dirty="0" smtClean="0"/>
            <a:t>Mathematics</a:t>
          </a:r>
          <a:endParaRPr lang="ar-EG" dirty="0"/>
        </a:p>
      </dgm:t>
    </dgm:pt>
    <dgm:pt modelId="{985C84C8-6B6F-43D8-BD41-6397727DD013}" type="parTrans" cxnId="{A6900860-71F4-4015-AB8F-5F5F9A76850F}">
      <dgm:prSet/>
      <dgm:spPr/>
      <dgm:t>
        <a:bodyPr/>
        <a:lstStyle/>
        <a:p>
          <a:pPr rtl="1"/>
          <a:endParaRPr lang="ar-EG"/>
        </a:p>
      </dgm:t>
    </dgm:pt>
    <dgm:pt modelId="{061EBCAA-2D20-4BBD-927D-99CDC18E7A62}" type="sibTrans" cxnId="{A6900860-71F4-4015-AB8F-5F5F9A76850F}">
      <dgm:prSet/>
      <dgm:spPr/>
      <dgm:t>
        <a:bodyPr/>
        <a:lstStyle/>
        <a:p>
          <a:pPr rtl="1"/>
          <a:endParaRPr lang="ar-EG"/>
        </a:p>
      </dgm:t>
    </dgm:pt>
    <dgm:pt modelId="{05EB9B14-2022-4025-AD30-D859FDAF7833}">
      <dgm:prSet phldrT="[Text]"/>
      <dgm:spPr/>
      <dgm:t>
        <a:bodyPr/>
        <a:lstStyle/>
        <a:p>
          <a:pPr rtl="1"/>
          <a:r>
            <a:rPr lang="en-US" dirty="0" smtClean="0"/>
            <a:t>Measure Theory</a:t>
          </a:r>
          <a:endParaRPr lang="ar-EG" dirty="0"/>
        </a:p>
      </dgm:t>
    </dgm:pt>
    <dgm:pt modelId="{5EB43A6E-65E3-40B4-8F3E-598DA946F5D1}" type="parTrans" cxnId="{74474C84-DE24-458A-ABE3-B70DDD576DE7}">
      <dgm:prSet/>
      <dgm:spPr/>
      <dgm:t>
        <a:bodyPr/>
        <a:lstStyle/>
        <a:p>
          <a:pPr rtl="1"/>
          <a:endParaRPr lang="ar-EG"/>
        </a:p>
      </dgm:t>
    </dgm:pt>
    <dgm:pt modelId="{F71FBDBD-25A8-4883-907A-1CBDDBB295AA}" type="sibTrans" cxnId="{74474C84-DE24-458A-ABE3-B70DDD576DE7}">
      <dgm:prSet/>
      <dgm:spPr/>
      <dgm:t>
        <a:bodyPr/>
        <a:lstStyle/>
        <a:p>
          <a:pPr rtl="1"/>
          <a:endParaRPr lang="ar-EG"/>
        </a:p>
      </dgm:t>
    </dgm:pt>
    <dgm:pt modelId="{728FF510-17B4-47BA-9FF8-F52F899D324B}">
      <dgm:prSet phldrT="[Text]"/>
      <dgm:spPr/>
      <dgm:t>
        <a:bodyPr/>
        <a:lstStyle/>
        <a:p>
          <a:pPr rtl="1"/>
          <a:r>
            <a:rPr lang="en-US" dirty="0" smtClean="0"/>
            <a:t>Probability Theory</a:t>
          </a:r>
          <a:endParaRPr lang="ar-EG" dirty="0"/>
        </a:p>
      </dgm:t>
    </dgm:pt>
    <dgm:pt modelId="{3ED50F00-A0F6-4D9E-9604-7969644BB179}" type="parTrans" cxnId="{191AF797-7C0D-4F16-83C0-88D575B6A5AF}">
      <dgm:prSet/>
      <dgm:spPr/>
      <dgm:t>
        <a:bodyPr/>
        <a:lstStyle/>
        <a:p>
          <a:pPr rtl="1"/>
          <a:endParaRPr lang="ar-EG"/>
        </a:p>
      </dgm:t>
    </dgm:pt>
    <dgm:pt modelId="{8F29402C-61F6-4C40-978E-BDC108C4A8CE}" type="sibTrans" cxnId="{191AF797-7C0D-4F16-83C0-88D575B6A5AF}">
      <dgm:prSet/>
      <dgm:spPr/>
      <dgm:t>
        <a:bodyPr/>
        <a:lstStyle/>
        <a:p>
          <a:pPr rtl="1"/>
          <a:endParaRPr lang="ar-EG"/>
        </a:p>
      </dgm:t>
    </dgm:pt>
    <dgm:pt modelId="{582534A0-ED93-4E2D-B17E-0F17D4C5FEEB}">
      <dgm:prSet phldrT="[Text]"/>
      <dgm:spPr/>
      <dgm:t>
        <a:bodyPr/>
        <a:lstStyle/>
        <a:p>
          <a:pPr rtl="1"/>
          <a:r>
            <a:rPr lang="en-US" dirty="0" smtClean="0"/>
            <a:t>Random Process theory</a:t>
          </a:r>
          <a:endParaRPr lang="ar-EG" dirty="0"/>
        </a:p>
      </dgm:t>
    </dgm:pt>
    <dgm:pt modelId="{089A2D6F-C289-4FB8-8784-2AD352E2BF09}" type="parTrans" cxnId="{10A899A2-3BD0-4A86-B38F-877A03A67198}">
      <dgm:prSet/>
      <dgm:spPr/>
    </dgm:pt>
    <dgm:pt modelId="{EC59471A-7430-4D2E-AA89-13ABC574926D}" type="sibTrans" cxnId="{10A899A2-3BD0-4A86-B38F-877A03A67198}">
      <dgm:prSet/>
      <dgm:spPr/>
    </dgm:pt>
    <dgm:pt modelId="{6E17AAF9-8B3B-4D40-B3F5-5C3051F422B1}" type="pres">
      <dgm:prSet presAssocID="{1A94D9C1-265F-4B0A-B26D-1C720F426464}" presName="linear" presStyleCnt="0">
        <dgm:presLayoutVars>
          <dgm:dir/>
          <dgm:animLvl val="lvl"/>
          <dgm:resizeHandles val="exact"/>
        </dgm:presLayoutVars>
      </dgm:prSet>
      <dgm:spPr/>
      <dgm:t>
        <a:bodyPr/>
        <a:lstStyle/>
        <a:p>
          <a:pPr rtl="1"/>
          <a:endParaRPr lang="ar-EG"/>
        </a:p>
      </dgm:t>
    </dgm:pt>
    <dgm:pt modelId="{F507DC1A-7374-43E1-A204-D112055CB06D}" type="pres">
      <dgm:prSet presAssocID="{AD2C9489-8B06-4270-996A-73E65A1C8E02}" presName="parentLin" presStyleCnt="0"/>
      <dgm:spPr/>
    </dgm:pt>
    <dgm:pt modelId="{18880088-1CD9-4F46-83EC-6C34A05F033F}" type="pres">
      <dgm:prSet presAssocID="{AD2C9489-8B06-4270-996A-73E65A1C8E02}" presName="parentLeftMargin" presStyleLbl="node1" presStyleIdx="0" presStyleCnt="4"/>
      <dgm:spPr/>
      <dgm:t>
        <a:bodyPr/>
        <a:lstStyle/>
        <a:p>
          <a:pPr rtl="1"/>
          <a:endParaRPr lang="ar-EG"/>
        </a:p>
      </dgm:t>
    </dgm:pt>
    <dgm:pt modelId="{DDB626E4-E9F6-4CA8-8212-5A60B65B678E}" type="pres">
      <dgm:prSet presAssocID="{AD2C9489-8B06-4270-996A-73E65A1C8E02}" presName="parentText" presStyleLbl="node1" presStyleIdx="0" presStyleCnt="4">
        <dgm:presLayoutVars>
          <dgm:chMax val="0"/>
          <dgm:bulletEnabled val="1"/>
        </dgm:presLayoutVars>
      </dgm:prSet>
      <dgm:spPr/>
      <dgm:t>
        <a:bodyPr/>
        <a:lstStyle/>
        <a:p>
          <a:pPr rtl="1"/>
          <a:endParaRPr lang="ar-EG"/>
        </a:p>
      </dgm:t>
    </dgm:pt>
    <dgm:pt modelId="{A0F5BB53-A595-4729-93F6-3DE4F791089F}" type="pres">
      <dgm:prSet presAssocID="{AD2C9489-8B06-4270-996A-73E65A1C8E02}" presName="negativeSpace" presStyleCnt="0"/>
      <dgm:spPr/>
    </dgm:pt>
    <dgm:pt modelId="{15E3C833-EC9E-42CB-8B94-10DB2CCF7A28}" type="pres">
      <dgm:prSet presAssocID="{AD2C9489-8B06-4270-996A-73E65A1C8E02}" presName="childText" presStyleLbl="conFgAcc1" presStyleIdx="0" presStyleCnt="4">
        <dgm:presLayoutVars>
          <dgm:bulletEnabled val="1"/>
        </dgm:presLayoutVars>
      </dgm:prSet>
      <dgm:spPr/>
    </dgm:pt>
    <dgm:pt modelId="{550DB6CC-58A5-46B0-9913-7E0BE8B1313E}" type="pres">
      <dgm:prSet presAssocID="{061EBCAA-2D20-4BBD-927D-99CDC18E7A62}" presName="spaceBetweenRectangles" presStyleCnt="0"/>
      <dgm:spPr/>
    </dgm:pt>
    <dgm:pt modelId="{283F5D31-3782-4C16-BE26-4FA76AB0C9E4}" type="pres">
      <dgm:prSet presAssocID="{05EB9B14-2022-4025-AD30-D859FDAF7833}" presName="parentLin" presStyleCnt="0"/>
      <dgm:spPr/>
    </dgm:pt>
    <dgm:pt modelId="{A002FB1D-13CE-495B-8CAE-1FD9F8D9860A}" type="pres">
      <dgm:prSet presAssocID="{05EB9B14-2022-4025-AD30-D859FDAF7833}" presName="parentLeftMargin" presStyleLbl="node1" presStyleIdx="0" presStyleCnt="4"/>
      <dgm:spPr/>
      <dgm:t>
        <a:bodyPr/>
        <a:lstStyle/>
        <a:p>
          <a:pPr rtl="1"/>
          <a:endParaRPr lang="ar-EG"/>
        </a:p>
      </dgm:t>
    </dgm:pt>
    <dgm:pt modelId="{5E408742-069C-422D-9A2F-AC3FBF8EC730}" type="pres">
      <dgm:prSet presAssocID="{05EB9B14-2022-4025-AD30-D859FDAF7833}" presName="parentText" presStyleLbl="node1" presStyleIdx="1" presStyleCnt="4">
        <dgm:presLayoutVars>
          <dgm:chMax val="0"/>
          <dgm:bulletEnabled val="1"/>
        </dgm:presLayoutVars>
      </dgm:prSet>
      <dgm:spPr/>
      <dgm:t>
        <a:bodyPr/>
        <a:lstStyle/>
        <a:p>
          <a:pPr rtl="1"/>
          <a:endParaRPr lang="ar-EG"/>
        </a:p>
      </dgm:t>
    </dgm:pt>
    <dgm:pt modelId="{1197A568-B4CB-4668-B355-42417F2F70EB}" type="pres">
      <dgm:prSet presAssocID="{05EB9B14-2022-4025-AD30-D859FDAF7833}" presName="negativeSpace" presStyleCnt="0"/>
      <dgm:spPr/>
    </dgm:pt>
    <dgm:pt modelId="{6A7F9845-1DFD-4083-B7D5-A4139E9866CD}" type="pres">
      <dgm:prSet presAssocID="{05EB9B14-2022-4025-AD30-D859FDAF7833}" presName="childText" presStyleLbl="conFgAcc1" presStyleIdx="1" presStyleCnt="4">
        <dgm:presLayoutVars>
          <dgm:bulletEnabled val="1"/>
        </dgm:presLayoutVars>
      </dgm:prSet>
      <dgm:spPr/>
    </dgm:pt>
    <dgm:pt modelId="{2E7740CA-DEEE-470D-BA88-D1AD3C80266B}" type="pres">
      <dgm:prSet presAssocID="{F71FBDBD-25A8-4883-907A-1CBDDBB295AA}" presName="spaceBetweenRectangles" presStyleCnt="0"/>
      <dgm:spPr/>
    </dgm:pt>
    <dgm:pt modelId="{FFDDAE69-8E69-42D8-8B63-0D31427BB4D6}" type="pres">
      <dgm:prSet presAssocID="{728FF510-17B4-47BA-9FF8-F52F899D324B}" presName="parentLin" presStyleCnt="0"/>
      <dgm:spPr/>
    </dgm:pt>
    <dgm:pt modelId="{B16C6B8C-9CE8-4287-8653-6A68499EEFCA}" type="pres">
      <dgm:prSet presAssocID="{728FF510-17B4-47BA-9FF8-F52F899D324B}" presName="parentLeftMargin" presStyleLbl="node1" presStyleIdx="1" presStyleCnt="4"/>
      <dgm:spPr/>
      <dgm:t>
        <a:bodyPr/>
        <a:lstStyle/>
        <a:p>
          <a:pPr rtl="1"/>
          <a:endParaRPr lang="ar-EG"/>
        </a:p>
      </dgm:t>
    </dgm:pt>
    <dgm:pt modelId="{873D4485-80FE-4A72-9838-6D517AF24FB6}" type="pres">
      <dgm:prSet presAssocID="{728FF510-17B4-47BA-9FF8-F52F899D324B}" presName="parentText" presStyleLbl="node1" presStyleIdx="2" presStyleCnt="4">
        <dgm:presLayoutVars>
          <dgm:chMax val="0"/>
          <dgm:bulletEnabled val="1"/>
        </dgm:presLayoutVars>
      </dgm:prSet>
      <dgm:spPr/>
      <dgm:t>
        <a:bodyPr/>
        <a:lstStyle/>
        <a:p>
          <a:pPr rtl="1"/>
          <a:endParaRPr lang="ar-EG"/>
        </a:p>
      </dgm:t>
    </dgm:pt>
    <dgm:pt modelId="{48F61884-0AF4-4B6C-A65A-79A667681A52}" type="pres">
      <dgm:prSet presAssocID="{728FF510-17B4-47BA-9FF8-F52F899D324B}" presName="negativeSpace" presStyleCnt="0"/>
      <dgm:spPr/>
    </dgm:pt>
    <dgm:pt modelId="{9F62D735-5233-4B36-BFA1-7351982DF0CC}" type="pres">
      <dgm:prSet presAssocID="{728FF510-17B4-47BA-9FF8-F52F899D324B}" presName="childText" presStyleLbl="conFgAcc1" presStyleIdx="2" presStyleCnt="4">
        <dgm:presLayoutVars>
          <dgm:bulletEnabled val="1"/>
        </dgm:presLayoutVars>
      </dgm:prSet>
      <dgm:spPr/>
    </dgm:pt>
    <dgm:pt modelId="{0B778DBC-E216-4E77-977A-D667DDF9B2BE}" type="pres">
      <dgm:prSet presAssocID="{8F29402C-61F6-4C40-978E-BDC108C4A8CE}" presName="spaceBetweenRectangles" presStyleCnt="0"/>
      <dgm:spPr/>
    </dgm:pt>
    <dgm:pt modelId="{79300955-8252-43BA-835A-E53181B75E92}" type="pres">
      <dgm:prSet presAssocID="{582534A0-ED93-4E2D-B17E-0F17D4C5FEEB}" presName="parentLin" presStyleCnt="0"/>
      <dgm:spPr/>
    </dgm:pt>
    <dgm:pt modelId="{F834C634-70B6-46CD-9AEC-41CBFE236A5F}" type="pres">
      <dgm:prSet presAssocID="{582534A0-ED93-4E2D-B17E-0F17D4C5FEEB}" presName="parentLeftMargin" presStyleLbl="node1" presStyleIdx="2" presStyleCnt="4"/>
      <dgm:spPr/>
      <dgm:t>
        <a:bodyPr/>
        <a:lstStyle/>
        <a:p>
          <a:pPr rtl="1"/>
          <a:endParaRPr lang="ar-EG"/>
        </a:p>
      </dgm:t>
    </dgm:pt>
    <dgm:pt modelId="{8055BF7F-DCBD-41B5-AD5E-8A55661FF009}" type="pres">
      <dgm:prSet presAssocID="{582534A0-ED93-4E2D-B17E-0F17D4C5FEEB}" presName="parentText" presStyleLbl="node1" presStyleIdx="3" presStyleCnt="4">
        <dgm:presLayoutVars>
          <dgm:chMax val="0"/>
          <dgm:bulletEnabled val="1"/>
        </dgm:presLayoutVars>
      </dgm:prSet>
      <dgm:spPr/>
      <dgm:t>
        <a:bodyPr/>
        <a:lstStyle/>
        <a:p>
          <a:pPr rtl="1"/>
          <a:endParaRPr lang="ar-EG"/>
        </a:p>
      </dgm:t>
    </dgm:pt>
    <dgm:pt modelId="{B4DE920B-9D31-4633-9467-AE24B11919AE}" type="pres">
      <dgm:prSet presAssocID="{582534A0-ED93-4E2D-B17E-0F17D4C5FEEB}" presName="negativeSpace" presStyleCnt="0"/>
      <dgm:spPr/>
    </dgm:pt>
    <dgm:pt modelId="{0A1906FE-E87D-4D90-82CB-EA3B991F9F16}" type="pres">
      <dgm:prSet presAssocID="{582534A0-ED93-4E2D-B17E-0F17D4C5FEEB}" presName="childText" presStyleLbl="conFgAcc1" presStyleIdx="3" presStyleCnt="4">
        <dgm:presLayoutVars>
          <dgm:bulletEnabled val="1"/>
        </dgm:presLayoutVars>
      </dgm:prSet>
      <dgm:spPr/>
    </dgm:pt>
  </dgm:ptLst>
  <dgm:cxnLst>
    <dgm:cxn modelId="{AB6F6482-4663-49FB-9EE8-7A5A327CD207}" type="presOf" srcId="{582534A0-ED93-4E2D-B17E-0F17D4C5FEEB}" destId="{8055BF7F-DCBD-41B5-AD5E-8A55661FF009}" srcOrd="1" destOrd="0" presId="urn:microsoft.com/office/officeart/2005/8/layout/list1"/>
    <dgm:cxn modelId="{191AF797-7C0D-4F16-83C0-88D575B6A5AF}" srcId="{1A94D9C1-265F-4B0A-B26D-1C720F426464}" destId="{728FF510-17B4-47BA-9FF8-F52F899D324B}" srcOrd="2" destOrd="0" parTransId="{3ED50F00-A0F6-4D9E-9604-7969644BB179}" sibTransId="{8F29402C-61F6-4C40-978E-BDC108C4A8CE}"/>
    <dgm:cxn modelId="{5AB3A2A0-B1CB-49F4-A146-CA07B73B638D}" type="presOf" srcId="{582534A0-ED93-4E2D-B17E-0F17D4C5FEEB}" destId="{F834C634-70B6-46CD-9AEC-41CBFE236A5F}" srcOrd="0" destOrd="0" presId="urn:microsoft.com/office/officeart/2005/8/layout/list1"/>
    <dgm:cxn modelId="{E69E1AC1-E367-4CEA-8589-FC3C604907A1}" type="presOf" srcId="{AD2C9489-8B06-4270-996A-73E65A1C8E02}" destId="{18880088-1CD9-4F46-83EC-6C34A05F033F}" srcOrd="0" destOrd="0" presId="urn:microsoft.com/office/officeart/2005/8/layout/list1"/>
    <dgm:cxn modelId="{A9D0C7DD-6197-4738-BBBB-03924BD7BFED}" type="presOf" srcId="{1A94D9C1-265F-4B0A-B26D-1C720F426464}" destId="{6E17AAF9-8B3B-4D40-B3F5-5C3051F422B1}" srcOrd="0" destOrd="0" presId="urn:microsoft.com/office/officeart/2005/8/layout/list1"/>
    <dgm:cxn modelId="{74474C84-DE24-458A-ABE3-B70DDD576DE7}" srcId="{1A94D9C1-265F-4B0A-B26D-1C720F426464}" destId="{05EB9B14-2022-4025-AD30-D859FDAF7833}" srcOrd="1" destOrd="0" parTransId="{5EB43A6E-65E3-40B4-8F3E-598DA946F5D1}" sibTransId="{F71FBDBD-25A8-4883-907A-1CBDDBB295AA}"/>
    <dgm:cxn modelId="{10A899A2-3BD0-4A86-B38F-877A03A67198}" srcId="{1A94D9C1-265F-4B0A-B26D-1C720F426464}" destId="{582534A0-ED93-4E2D-B17E-0F17D4C5FEEB}" srcOrd="3" destOrd="0" parTransId="{089A2D6F-C289-4FB8-8784-2AD352E2BF09}" sibTransId="{EC59471A-7430-4D2E-AA89-13ABC574926D}"/>
    <dgm:cxn modelId="{B5C04FD1-B0D9-4021-B9F1-7A89CC50C22A}" type="presOf" srcId="{05EB9B14-2022-4025-AD30-D859FDAF7833}" destId="{5E408742-069C-422D-9A2F-AC3FBF8EC730}" srcOrd="1" destOrd="0" presId="urn:microsoft.com/office/officeart/2005/8/layout/list1"/>
    <dgm:cxn modelId="{A6900860-71F4-4015-AB8F-5F5F9A76850F}" srcId="{1A94D9C1-265F-4B0A-B26D-1C720F426464}" destId="{AD2C9489-8B06-4270-996A-73E65A1C8E02}" srcOrd="0" destOrd="0" parTransId="{985C84C8-6B6F-43D8-BD41-6397727DD013}" sibTransId="{061EBCAA-2D20-4BBD-927D-99CDC18E7A62}"/>
    <dgm:cxn modelId="{A2767369-7B19-45E6-BCD4-7B583ED01D78}" type="presOf" srcId="{728FF510-17B4-47BA-9FF8-F52F899D324B}" destId="{873D4485-80FE-4A72-9838-6D517AF24FB6}" srcOrd="1" destOrd="0" presId="urn:microsoft.com/office/officeart/2005/8/layout/list1"/>
    <dgm:cxn modelId="{8027DB82-C24B-4E16-974B-224597376FD5}" type="presOf" srcId="{728FF510-17B4-47BA-9FF8-F52F899D324B}" destId="{B16C6B8C-9CE8-4287-8653-6A68499EEFCA}" srcOrd="0" destOrd="0" presId="urn:microsoft.com/office/officeart/2005/8/layout/list1"/>
    <dgm:cxn modelId="{ED6F4CCF-102E-447E-B716-09FEE928F99A}" type="presOf" srcId="{05EB9B14-2022-4025-AD30-D859FDAF7833}" destId="{A002FB1D-13CE-495B-8CAE-1FD9F8D9860A}" srcOrd="0" destOrd="0" presId="urn:microsoft.com/office/officeart/2005/8/layout/list1"/>
    <dgm:cxn modelId="{09D07AAE-C107-487F-B544-576A9447D22D}" type="presOf" srcId="{AD2C9489-8B06-4270-996A-73E65A1C8E02}" destId="{DDB626E4-E9F6-4CA8-8212-5A60B65B678E}" srcOrd="1" destOrd="0" presId="urn:microsoft.com/office/officeart/2005/8/layout/list1"/>
    <dgm:cxn modelId="{9586BA5F-27EE-44C7-A7EF-DC7343E0EA63}" type="presParOf" srcId="{6E17AAF9-8B3B-4D40-B3F5-5C3051F422B1}" destId="{F507DC1A-7374-43E1-A204-D112055CB06D}" srcOrd="0" destOrd="0" presId="urn:microsoft.com/office/officeart/2005/8/layout/list1"/>
    <dgm:cxn modelId="{1876470D-389A-403C-A5D3-9756B0F100FC}" type="presParOf" srcId="{F507DC1A-7374-43E1-A204-D112055CB06D}" destId="{18880088-1CD9-4F46-83EC-6C34A05F033F}" srcOrd="0" destOrd="0" presId="urn:microsoft.com/office/officeart/2005/8/layout/list1"/>
    <dgm:cxn modelId="{ECC8D3A1-76C7-4FC6-B48C-0D52095D78D3}" type="presParOf" srcId="{F507DC1A-7374-43E1-A204-D112055CB06D}" destId="{DDB626E4-E9F6-4CA8-8212-5A60B65B678E}" srcOrd="1" destOrd="0" presId="urn:microsoft.com/office/officeart/2005/8/layout/list1"/>
    <dgm:cxn modelId="{2B0F5A15-6CA5-4CB5-8BD2-10364C4D9399}" type="presParOf" srcId="{6E17AAF9-8B3B-4D40-B3F5-5C3051F422B1}" destId="{A0F5BB53-A595-4729-93F6-3DE4F791089F}" srcOrd="1" destOrd="0" presId="urn:microsoft.com/office/officeart/2005/8/layout/list1"/>
    <dgm:cxn modelId="{5BFCD9D3-7747-45FA-9CB1-8993E09CFDD1}" type="presParOf" srcId="{6E17AAF9-8B3B-4D40-B3F5-5C3051F422B1}" destId="{15E3C833-EC9E-42CB-8B94-10DB2CCF7A28}" srcOrd="2" destOrd="0" presId="urn:microsoft.com/office/officeart/2005/8/layout/list1"/>
    <dgm:cxn modelId="{2AE654BC-F93D-4DF1-8B1A-35D5578F5DC6}" type="presParOf" srcId="{6E17AAF9-8B3B-4D40-B3F5-5C3051F422B1}" destId="{550DB6CC-58A5-46B0-9913-7E0BE8B1313E}" srcOrd="3" destOrd="0" presId="urn:microsoft.com/office/officeart/2005/8/layout/list1"/>
    <dgm:cxn modelId="{7E000235-348E-417E-9441-960025AAAF98}" type="presParOf" srcId="{6E17AAF9-8B3B-4D40-B3F5-5C3051F422B1}" destId="{283F5D31-3782-4C16-BE26-4FA76AB0C9E4}" srcOrd="4" destOrd="0" presId="urn:microsoft.com/office/officeart/2005/8/layout/list1"/>
    <dgm:cxn modelId="{279A3001-F107-4451-94C1-11ACE3C5786D}" type="presParOf" srcId="{283F5D31-3782-4C16-BE26-4FA76AB0C9E4}" destId="{A002FB1D-13CE-495B-8CAE-1FD9F8D9860A}" srcOrd="0" destOrd="0" presId="urn:microsoft.com/office/officeart/2005/8/layout/list1"/>
    <dgm:cxn modelId="{BDABC609-99DC-4562-80D2-9AAE0B5EBFD0}" type="presParOf" srcId="{283F5D31-3782-4C16-BE26-4FA76AB0C9E4}" destId="{5E408742-069C-422D-9A2F-AC3FBF8EC730}" srcOrd="1" destOrd="0" presId="urn:microsoft.com/office/officeart/2005/8/layout/list1"/>
    <dgm:cxn modelId="{F24D377F-B0D0-4D41-BDE4-B1F9C47E7440}" type="presParOf" srcId="{6E17AAF9-8B3B-4D40-B3F5-5C3051F422B1}" destId="{1197A568-B4CB-4668-B355-42417F2F70EB}" srcOrd="5" destOrd="0" presId="urn:microsoft.com/office/officeart/2005/8/layout/list1"/>
    <dgm:cxn modelId="{7B5098E7-8CF9-4989-88C3-8FD9DEFA531C}" type="presParOf" srcId="{6E17AAF9-8B3B-4D40-B3F5-5C3051F422B1}" destId="{6A7F9845-1DFD-4083-B7D5-A4139E9866CD}" srcOrd="6" destOrd="0" presId="urn:microsoft.com/office/officeart/2005/8/layout/list1"/>
    <dgm:cxn modelId="{D568A7C2-EF9D-431A-BF5C-428C2ECE12FB}" type="presParOf" srcId="{6E17AAF9-8B3B-4D40-B3F5-5C3051F422B1}" destId="{2E7740CA-DEEE-470D-BA88-D1AD3C80266B}" srcOrd="7" destOrd="0" presId="urn:microsoft.com/office/officeart/2005/8/layout/list1"/>
    <dgm:cxn modelId="{42EDD1FC-CA8A-44BA-BB2D-79969C28E8E2}" type="presParOf" srcId="{6E17AAF9-8B3B-4D40-B3F5-5C3051F422B1}" destId="{FFDDAE69-8E69-42D8-8B63-0D31427BB4D6}" srcOrd="8" destOrd="0" presId="urn:microsoft.com/office/officeart/2005/8/layout/list1"/>
    <dgm:cxn modelId="{4BDBC018-1C30-4CA5-B951-9944A1DBEA17}" type="presParOf" srcId="{FFDDAE69-8E69-42D8-8B63-0D31427BB4D6}" destId="{B16C6B8C-9CE8-4287-8653-6A68499EEFCA}" srcOrd="0" destOrd="0" presId="urn:microsoft.com/office/officeart/2005/8/layout/list1"/>
    <dgm:cxn modelId="{B15DA2E3-80D8-4B79-8315-231F43C8826D}" type="presParOf" srcId="{FFDDAE69-8E69-42D8-8B63-0D31427BB4D6}" destId="{873D4485-80FE-4A72-9838-6D517AF24FB6}" srcOrd="1" destOrd="0" presId="urn:microsoft.com/office/officeart/2005/8/layout/list1"/>
    <dgm:cxn modelId="{2C98D2B0-00CE-40FB-B022-2C4F4F24505F}" type="presParOf" srcId="{6E17AAF9-8B3B-4D40-B3F5-5C3051F422B1}" destId="{48F61884-0AF4-4B6C-A65A-79A667681A52}" srcOrd="9" destOrd="0" presId="urn:microsoft.com/office/officeart/2005/8/layout/list1"/>
    <dgm:cxn modelId="{2B0B779B-9A15-4CCD-A0B5-5A93781F7FBA}" type="presParOf" srcId="{6E17AAF9-8B3B-4D40-B3F5-5C3051F422B1}" destId="{9F62D735-5233-4B36-BFA1-7351982DF0CC}" srcOrd="10" destOrd="0" presId="urn:microsoft.com/office/officeart/2005/8/layout/list1"/>
    <dgm:cxn modelId="{EB3D70AC-8703-4902-B82B-B4876F59A770}" type="presParOf" srcId="{6E17AAF9-8B3B-4D40-B3F5-5C3051F422B1}" destId="{0B778DBC-E216-4E77-977A-D667DDF9B2BE}" srcOrd="11" destOrd="0" presId="urn:microsoft.com/office/officeart/2005/8/layout/list1"/>
    <dgm:cxn modelId="{51D34B2F-0CEC-403B-A7AF-87B5812EC8F2}" type="presParOf" srcId="{6E17AAF9-8B3B-4D40-B3F5-5C3051F422B1}" destId="{79300955-8252-43BA-835A-E53181B75E92}" srcOrd="12" destOrd="0" presId="urn:microsoft.com/office/officeart/2005/8/layout/list1"/>
    <dgm:cxn modelId="{A1D6B48D-2D73-484E-BAA4-826F0C763B52}" type="presParOf" srcId="{79300955-8252-43BA-835A-E53181B75E92}" destId="{F834C634-70B6-46CD-9AEC-41CBFE236A5F}" srcOrd="0" destOrd="0" presId="urn:microsoft.com/office/officeart/2005/8/layout/list1"/>
    <dgm:cxn modelId="{76C19804-D5D0-4112-BA69-39F50835C915}" type="presParOf" srcId="{79300955-8252-43BA-835A-E53181B75E92}" destId="{8055BF7F-DCBD-41B5-AD5E-8A55661FF009}" srcOrd="1" destOrd="0" presId="urn:microsoft.com/office/officeart/2005/8/layout/list1"/>
    <dgm:cxn modelId="{A4D76A99-3C25-4A7A-A66E-A778A7ABE30F}" type="presParOf" srcId="{6E17AAF9-8B3B-4D40-B3F5-5C3051F422B1}" destId="{B4DE920B-9D31-4633-9467-AE24B11919AE}" srcOrd="13" destOrd="0" presId="urn:microsoft.com/office/officeart/2005/8/layout/list1"/>
    <dgm:cxn modelId="{E15FCAFA-A7A5-4556-921B-D47F4285BF94}" type="presParOf" srcId="{6E17AAF9-8B3B-4D40-B3F5-5C3051F422B1}" destId="{0A1906FE-E87D-4D90-82CB-EA3B991F9F16}" srcOrd="14"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C8C5654B-B3D6-460E-AC18-CAE465D051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EG"/>
        </a:p>
      </dgm:t>
    </dgm:pt>
    <dgm:pt modelId="{B7E9A3C3-7575-4104-A2B2-5C75BC1555C7}">
      <dgm:prSet phldrT="[Text]"/>
      <dgm:spPr/>
      <dgm:t>
        <a:bodyPr/>
        <a:lstStyle/>
        <a:p>
          <a:pPr rtl="1"/>
          <a:r>
            <a:rPr lang="en-US" b="1" dirty="0" smtClean="0"/>
            <a:t>Probability </a:t>
          </a:r>
          <a:r>
            <a:rPr lang="ar-EG" b="1" dirty="0" smtClean="0"/>
            <a:t> </a:t>
          </a:r>
          <a:r>
            <a:rPr lang="en-US" b="1" dirty="0" smtClean="0"/>
            <a:t>Space= Experiment</a:t>
          </a:r>
          <a:endParaRPr lang="ar-EG" b="1" dirty="0"/>
        </a:p>
      </dgm:t>
    </dgm:pt>
    <dgm:pt modelId="{E40C9B99-55F8-4D52-B786-1BAC800F2B75}" type="parTrans" cxnId="{35723113-7CAD-447E-B6F9-167619741775}">
      <dgm:prSet/>
      <dgm:spPr/>
      <dgm:t>
        <a:bodyPr/>
        <a:lstStyle/>
        <a:p>
          <a:pPr rtl="1"/>
          <a:endParaRPr lang="ar-EG"/>
        </a:p>
      </dgm:t>
    </dgm:pt>
    <dgm:pt modelId="{9413FA21-E3B8-4DD9-B710-F574E87AECCB}" type="sibTrans" cxnId="{35723113-7CAD-447E-B6F9-167619741775}">
      <dgm:prSet/>
      <dgm:spPr/>
      <dgm:t>
        <a:bodyPr/>
        <a:lstStyle/>
        <a:p>
          <a:pPr rtl="1"/>
          <a:endParaRPr lang="ar-EG"/>
        </a:p>
      </dgm:t>
    </dgm:pt>
    <dgm:pt modelId="{E25C2660-01DC-45F6-9865-604F5D966C97}">
      <dgm:prSet phldrT="[Text]"/>
      <dgm:spPr/>
      <dgm:t>
        <a:bodyPr/>
        <a:lstStyle/>
        <a:p>
          <a:pPr rtl="1"/>
          <a:r>
            <a:rPr lang="en-US" dirty="0" smtClean="0"/>
            <a:t>Abstract Space </a:t>
          </a:r>
          <a:r>
            <a:rPr lang="ar-EG" dirty="0" smtClean="0"/>
            <a:t> </a:t>
          </a:r>
          <a:r>
            <a:rPr lang="en-US" b="1" dirty="0" smtClean="0"/>
            <a:t>Ω</a:t>
          </a:r>
          <a:r>
            <a:rPr lang="en-US" dirty="0" smtClean="0"/>
            <a:t>= Sample Space</a:t>
          </a:r>
          <a:endParaRPr lang="ar-EG" dirty="0"/>
        </a:p>
      </dgm:t>
    </dgm:pt>
    <dgm:pt modelId="{54BA79AC-CD77-4707-B65E-DF41736781CA}" type="parTrans" cxnId="{B099E3E1-58F7-479A-9381-67B9440D9858}">
      <dgm:prSet/>
      <dgm:spPr/>
      <dgm:t>
        <a:bodyPr/>
        <a:lstStyle/>
        <a:p>
          <a:pPr rtl="1"/>
          <a:endParaRPr lang="ar-EG"/>
        </a:p>
      </dgm:t>
    </dgm:pt>
    <dgm:pt modelId="{25BE7991-2948-4637-B3B9-A1F3CF4233CC}" type="sibTrans" cxnId="{B099E3E1-58F7-479A-9381-67B9440D9858}">
      <dgm:prSet/>
      <dgm:spPr/>
      <dgm:t>
        <a:bodyPr/>
        <a:lstStyle/>
        <a:p>
          <a:pPr rtl="1"/>
          <a:endParaRPr lang="ar-EG"/>
        </a:p>
      </dgm:t>
    </dgm:pt>
    <dgm:pt modelId="{25863BBC-B421-4019-90AC-DD0B9475989C}">
      <dgm:prSet phldrT="[Text]"/>
      <dgm:spPr/>
      <dgm:t>
        <a:bodyPr/>
        <a:lstStyle/>
        <a:p>
          <a:pPr rtl="1"/>
          <a:r>
            <a:rPr lang="en-US" dirty="0" smtClean="0"/>
            <a:t>Event Space</a:t>
          </a:r>
          <a:r>
            <a:rPr lang="ar-EG" dirty="0" smtClean="0"/>
            <a:t> </a:t>
          </a:r>
          <a:r>
            <a:rPr lang="en-US" b="1" i="1" dirty="0" smtClean="0">
              <a:latin typeface="Blackadder ITC" pitchFamily="82" charset="0"/>
            </a:rPr>
            <a:t>F</a:t>
          </a:r>
          <a:r>
            <a:rPr lang="en-US" dirty="0" smtClean="0"/>
            <a:t> </a:t>
          </a:r>
          <a:endParaRPr lang="ar-EG" dirty="0"/>
        </a:p>
      </dgm:t>
    </dgm:pt>
    <dgm:pt modelId="{CB023264-2D5F-43DD-A96A-E74B17FA1AFA}" type="parTrans" cxnId="{405C068E-AB2E-4C64-AB0C-4E8D9C145FBE}">
      <dgm:prSet/>
      <dgm:spPr/>
      <dgm:t>
        <a:bodyPr/>
        <a:lstStyle/>
        <a:p>
          <a:pPr rtl="1"/>
          <a:endParaRPr lang="ar-EG"/>
        </a:p>
      </dgm:t>
    </dgm:pt>
    <dgm:pt modelId="{7EEE1AA0-3BA5-4206-890E-37FC3B77953C}" type="sibTrans" cxnId="{405C068E-AB2E-4C64-AB0C-4E8D9C145FBE}">
      <dgm:prSet/>
      <dgm:spPr/>
      <dgm:t>
        <a:bodyPr/>
        <a:lstStyle/>
        <a:p>
          <a:pPr rtl="1"/>
          <a:endParaRPr lang="ar-EG"/>
        </a:p>
      </dgm:t>
    </dgm:pt>
    <dgm:pt modelId="{17FC02EA-A2AE-4E82-8C10-21E9A8A9EAF8}">
      <dgm:prSet phldrT="[Text]"/>
      <dgm:spPr/>
      <dgm:t>
        <a:bodyPr/>
        <a:lstStyle/>
        <a:p>
          <a:pPr rtl="1"/>
          <a:r>
            <a:rPr lang="en-US" dirty="0" smtClean="0"/>
            <a:t>Probability Measure</a:t>
          </a:r>
          <a:endParaRPr lang="ar-EG" dirty="0"/>
        </a:p>
      </dgm:t>
    </dgm:pt>
    <dgm:pt modelId="{8E08E9E7-D9B6-46F7-A8EB-3B1FE69ABF3B}" type="parTrans" cxnId="{5003A1BC-94C0-4888-ABEC-56A973BE3330}">
      <dgm:prSet/>
      <dgm:spPr/>
      <dgm:t>
        <a:bodyPr/>
        <a:lstStyle/>
        <a:p>
          <a:pPr rtl="1"/>
          <a:endParaRPr lang="ar-EG"/>
        </a:p>
      </dgm:t>
    </dgm:pt>
    <dgm:pt modelId="{FF9E1E11-415B-4765-B91A-EE9DB9D4F890}" type="sibTrans" cxnId="{5003A1BC-94C0-4888-ABEC-56A973BE3330}">
      <dgm:prSet/>
      <dgm:spPr/>
      <dgm:t>
        <a:bodyPr/>
        <a:lstStyle/>
        <a:p>
          <a:pPr rtl="1"/>
          <a:endParaRPr lang="ar-EG"/>
        </a:p>
      </dgm:t>
    </dgm:pt>
    <dgm:pt modelId="{B8F341E0-ADDB-4FCA-B9DE-7DA91871EA59}" type="pres">
      <dgm:prSet presAssocID="{C8C5654B-B3D6-460E-AC18-CAE465D05192}" presName="hierChild1" presStyleCnt="0">
        <dgm:presLayoutVars>
          <dgm:chPref val="1"/>
          <dgm:dir/>
          <dgm:animOne val="branch"/>
          <dgm:animLvl val="lvl"/>
          <dgm:resizeHandles/>
        </dgm:presLayoutVars>
      </dgm:prSet>
      <dgm:spPr/>
      <dgm:t>
        <a:bodyPr/>
        <a:lstStyle/>
        <a:p>
          <a:pPr rtl="1"/>
          <a:endParaRPr lang="ar-EG"/>
        </a:p>
      </dgm:t>
    </dgm:pt>
    <dgm:pt modelId="{81D5DD9C-951B-4EF9-BC8E-2A4006868B1C}" type="pres">
      <dgm:prSet presAssocID="{B7E9A3C3-7575-4104-A2B2-5C75BC1555C7}" presName="hierRoot1" presStyleCnt="0"/>
      <dgm:spPr/>
    </dgm:pt>
    <dgm:pt modelId="{A07F1AA3-F1D9-41A7-911E-EC711C01D1D9}" type="pres">
      <dgm:prSet presAssocID="{B7E9A3C3-7575-4104-A2B2-5C75BC1555C7}" presName="composite" presStyleCnt="0"/>
      <dgm:spPr/>
    </dgm:pt>
    <dgm:pt modelId="{33D91ABE-EE40-4463-87B2-D841BA3E59EC}" type="pres">
      <dgm:prSet presAssocID="{B7E9A3C3-7575-4104-A2B2-5C75BC1555C7}" presName="background" presStyleLbl="node0" presStyleIdx="0" presStyleCnt="1"/>
      <dgm:spPr/>
    </dgm:pt>
    <dgm:pt modelId="{E1AFAE3A-EF75-4742-B16D-5FA4D00DF15B}" type="pres">
      <dgm:prSet presAssocID="{B7E9A3C3-7575-4104-A2B2-5C75BC1555C7}" presName="text" presStyleLbl="fgAcc0" presStyleIdx="0" presStyleCnt="1">
        <dgm:presLayoutVars>
          <dgm:chPref val="3"/>
        </dgm:presLayoutVars>
      </dgm:prSet>
      <dgm:spPr/>
      <dgm:t>
        <a:bodyPr/>
        <a:lstStyle/>
        <a:p>
          <a:pPr rtl="1"/>
          <a:endParaRPr lang="ar-EG"/>
        </a:p>
      </dgm:t>
    </dgm:pt>
    <dgm:pt modelId="{EAB3770F-2B17-4EF7-8817-E894C6F0BFAE}" type="pres">
      <dgm:prSet presAssocID="{B7E9A3C3-7575-4104-A2B2-5C75BC1555C7}" presName="hierChild2" presStyleCnt="0"/>
      <dgm:spPr/>
    </dgm:pt>
    <dgm:pt modelId="{EFCDC10A-606A-4A2B-98C7-F312E44FE0E8}" type="pres">
      <dgm:prSet presAssocID="{54BA79AC-CD77-4707-B65E-DF41736781CA}" presName="Name10" presStyleLbl="parChTrans1D2" presStyleIdx="0" presStyleCnt="3"/>
      <dgm:spPr/>
      <dgm:t>
        <a:bodyPr/>
        <a:lstStyle/>
        <a:p>
          <a:pPr rtl="1"/>
          <a:endParaRPr lang="ar-EG"/>
        </a:p>
      </dgm:t>
    </dgm:pt>
    <dgm:pt modelId="{1C1C0063-F1CF-4C46-A4F4-E4DB72E68A9F}" type="pres">
      <dgm:prSet presAssocID="{E25C2660-01DC-45F6-9865-604F5D966C97}" presName="hierRoot2" presStyleCnt="0"/>
      <dgm:spPr/>
    </dgm:pt>
    <dgm:pt modelId="{48ABF161-D81B-4571-8DF3-4C33EB33259E}" type="pres">
      <dgm:prSet presAssocID="{E25C2660-01DC-45F6-9865-604F5D966C97}" presName="composite2" presStyleCnt="0"/>
      <dgm:spPr/>
    </dgm:pt>
    <dgm:pt modelId="{ABC46CA2-6F9D-4119-A6C5-6F90B075327F}" type="pres">
      <dgm:prSet presAssocID="{E25C2660-01DC-45F6-9865-604F5D966C97}" presName="background2" presStyleLbl="node2" presStyleIdx="0" presStyleCnt="3"/>
      <dgm:spPr/>
    </dgm:pt>
    <dgm:pt modelId="{C1A1CA8E-9C63-4E63-A080-E47A7F77E857}" type="pres">
      <dgm:prSet presAssocID="{E25C2660-01DC-45F6-9865-604F5D966C97}" presName="text2" presStyleLbl="fgAcc2" presStyleIdx="0" presStyleCnt="3">
        <dgm:presLayoutVars>
          <dgm:chPref val="3"/>
        </dgm:presLayoutVars>
      </dgm:prSet>
      <dgm:spPr/>
      <dgm:t>
        <a:bodyPr/>
        <a:lstStyle/>
        <a:p>
          <a:pPr rtl="1"/>
          <a:endParaRPr lang="ar-EG"/>
        </a:p>
      </dgm:t>
    </dgm:pt>
    <dgm:pt modelId="{F4BCAEAF-38D9-4E17-87F2-9EDC65B515A1}" type="pres">
      <dgm:prSet presAssocID="{E25C2660-01DC-45F6-9865-604F5D966C97}" presName="hierChild3" presStyleCnt="0"/>
      <dgm:spPr/>
    </dgm:pt>
    <dgm:pt modelId="{16CD2602-CDB8-4DFB-99CF-C3C4DD386D12}" type="pres">
      <dgm:prSet presAssocID="{CB023264-2D5F-43DD-A96A-E74B17FA1AFA}" presName="Name10" presStyleLbl="parChTrans1D2" presStyleIdx="1" presStyleCnt="3"/>
      <dgm:spPr/>
      <dgm:t>
        <a:bodyPr/>
        <a:lstStyle/>
        <a:p>
          <a:pPr rtl="1"/>
          <a:endParaRPr lang="ar-EG"/>
        </a:p>
      </dgm:t>
    </dgm:pt>
    <dgm:pt modelId="{68652189-80FC-422E-93C0-38FE32A68E6C}" type="pres">
      <dgm:prSet presAssocID="{25863BBC-B421-4019-90AC-DD0B9475989C}" presName="hierRoot2" presStyleCnt="0"/>
      <dgm:spPr/>
    </dgm:pt>
    <dgm:pt modelId="{017A9B0C-65E9-4E07-AC63-22F98AD15107}" type="pres">
      <dgm:prSet presAssocID="{25863BBC-B421-4019-90AC-DD0B9475989C}" presName="composite2" presStyleCnt="0"/>
      <dgm:spPr/>
    </dgm:pt>
    <dgm:pt modelId="{827AE111-3171-4A4E-A361-FB0EFFC69CBD}" type="pres">
      <dgm:prSet presAssocID="{25863BBC-B421-4019-90AC-DD0B9475989C}" presName="background2" presStyleLbl="node2" presStyleIdx="1" presStyleCnt="3"/>
      <dgm:spPr/>
    </dgm:pt>
    <dgm:pt modelId="{1B272185-19DE-43C3-ABB3-BC34D5F2B234}" type="pres">
      <dgm:prSet presAssocID="{25863BBC-B421-4019-90AC-DD0B9475989C}" presName="text2" presStyleLbl="fgAcc2" presStyleIdx="1" presStyleCnt="3">
        <dgm:presLayoutVars>
          <dgm:chPref val="3"/>
        </dgm:presLayoutVars>
      </dgm:prSet>
      <dgm:spPr/>
      <dgm:t>
        <a:bodyPr/>
        <a:lstStyle/>
        <a:p>
          <a:pPr rtl="1"/>
          <a:endParaRPr lang="ar-EG"/>
        </a:p>
      </dgm:t>
    </dgm:pt>
    <dgm:pt modelId="{D4F6F0C8-5B5D-40E8-8D15-B03D6F6FEABF}" type="pres">
      <dgm:prSet presAssocID="{25863BBC-B421-4019-90AC-DD0B9475989C}" presName="hierChild3" presStyleCnt="0"/>
      <dgm:spPr/>
    </dgm:pt>
    <dgm:pt modelId="{C80DCD63-0621-492B-8CF8-A190194AC31F}" type="pres">
      <dgm:prSet presAssocID="{8E08E9E7-D9B6-46F7-A8EB-3B1FE69ABF3B}" presName="Name10" presStyleLbl="parChTrans1D2" presStyleIdx="2" presStyleCnt="3"/>
      <dgm:spPr/>
      <dgm:t>
        <a:bodyPr/>
        <a:lstStyle/>
        <a:p>
          <a:pPr rtl="1"/>
          <a:endParaRPr lang="ar-EG"/>
        </a:p>
      </dgm:t>
    </dgm:pt>
    <dgm:pt modelId="{A51B0202-6789-4E46-92AD-29DFE7396A68}" type="pres">
      <dgm:prSet presAssocID="{17FC02EA-A2AE-4E82-8C10-21E9A8A9EAF8}" presName="hierRoot2" presStyleCnt="0"/>
      <dgm:spPr/>
    </dgm:pt>
    <dgm:pt modelId="{622EE812-AA51-4499-95A3-E2238707F189}" type="pres">
      <dgm:prSet presAssocID="{17FC02EA-A2AE-4E82-8C10-21E9A8A9EAF8}" presName="composite2" presStyleCnt="0"/>
      <dgm:spPr/>
    </dgm:pt>
    <dgm:pt modelId="{C02B2AA7-FD63-49B9-A65E-1832670C9FDC}" type="pres">
      <dgm:prSet presAssocID="{17FC02EA-A2AE-4E82-8C10-21E9A8A9EAF8}" presName="background2" presStyleLbl="node2" presStyleIdx="2" presStyleCnt="3"/>
      <dgm:spPr/>
    </dgm:pt>
    <dgm:pt modelId="{3B981DFA-7810-404F-9BEA-E3B8B5E7CBCA}" type="pres">
      <dgm:prSet presAssocID="{17FC02EA-A2AE-4E82-8C10-21E9A8A9EAF8}" presName="text2" presStyleLbl="fgAcc2" presStyleIdx="2" presStyleCnt="3">
        <dgm:presLayoutVars>
          <dgm:chPref val="3"/>
        </dgm:presLayoutVars>
      </dgm:prSet>
      <dgm:spPr/>
      <dgm:t>
        <a:bodyPr/>
        <a:lstStyle/>
        <a:p>
          <a:pPr rtl="1"/>
          <a:endParaRPr lang="ar-EG"/>
        </a:p>
      </dgm:t>
    </dgm:pt>
    <dgm:pt modelId="{107E4AB8-8943-494C-87FC-0A8A13CF8C08}" type="pres">
      <dgm:prSet presAssocID="{17FC02EA-A2AE-4E82-8C10-21E9A8A9EAF8}" presName="hierChild3" presStyleCnt="0"/>
      <dgm:spPr/>
    </dgm:pt>
  </dgm:ptLst>
  <dgm:cxnLst>
    <dgm:cxn modelId="{35723113-7CAD-447E-B6F9-167619741775}" srcId="{C8C5654B-B3D6-460E-AC18-CAE465D05192}" destId="{B7E9A3C3-7575-4104-A2B2-5C75BC1555C7}" srcOrd="0" destOrd="0" parTransId="{E40C9B99-55F8-4D52-B786-1BAC800F2B75}" sibTransId="{9413FA21-E3B8-4DD9-B710-F574E87AECCB}"/>
    <dgm:cxn modelId="{802ECF94-79CD-49E4-BEAC-EB032901EF94}" type="presOf" srcId="{C8C5654B-B3D6-460E-AC18-CAE465D05192}" destId="{B8F341E0-ADDB-4FCA-B9DE-7DA91871EA59}" srcOrd="0" destOrd="0" presId="urn:microsoft.com/office/officeart/2005/8/layout/hierarchy1"/>
    <dgm:cxn modelId="{405C068E-AB2E-4C64-AB0C-4E8D9C145FBE}" srcId="{B7E9A3C3-7575-4104-A2B2-5C75BC1555C7}" destId="{25863BBC-B421-4019-90AC-DD0B9475989C}" srcOrd="1" destOrd="0" parTransId="{CB023264-2D5F-43DD-A96A-E74B17FA1AFA}" sibTransId="{7EEE1AA0-3BA5-4206-890E-37FC3B77953C}"/>
    <dgm:cxn modelId="{1126FE7D-AE78-455E-99A5-E552D14B8EDA}" type="presOf" srcId="{B7E9A3C3-7575-4104-A2B2-5C75BC1555C7}" destId="{E1AFAE3A-EF75-4742-B16D-5FA4D00DF15B}" srcOrd="0" destOrd="0" presId="urn:microsoft.com/office/officeart/2005/8/layout/hierarchy1"/>
    <dgm:cxn modelId="{A3311037-11EA-4333-9357-D09BA8B60B52}" type="presOf" srcId="{CB023264-2D5F-43DD-A96A-E74B17FA1AFA}" destId="{16CD2602-CDB8-4DFB-99CF-C3C4DD386D12}" srcOrd="0" destOrd="0" presId="urn:microsoft.com/office/officeart/2005/8/layout/hierarchy1"/>
    <dgm:cxn modelId="{5003A1BC-94C0-4888-ABEC-56A973BE3330}" srcId="{B7E9A3C3-7575-4104-A2B2-5C75BC1555C7}" destId="{17FC02EA-A2AE-4E82-8C10-21E9A8A9EAF8}" srcOrd="2" destOrd="0" parTransId="{8E08E9E7-D9B6-46F7-A8EB-3B1FE69ABF3B}" sibTransId="{FF9E1E11-415B-4765-B91A-EE9DB9D4F890}"/>
    <dgm:cxn modelId="{627FC01A-C54A-4CAC-A6BA-8B83B1849389}" type="presOf" srcId="{54BA79AC-CD77-4707-B65E-DF41736781CA}" destId="{EFCDC10A-606A-4A2B-98C7-F312E44FE0E8}" srcOrd="0" destOrd="0" presId="urn:microsoft.com/office/officeart/2005/8/layout/hierarchy1"/>
    <dgm:cxn modelId="{61899D09-6CA7-4DC4-81BC-B2EFB5F1B9E7}" type="presOf" srcId="{17FC02EA-A2AE-4E82-8C10-21E9A8A9EAF8}" destId="{3B981DFA-7810-404F-9BEA-E3B8B5E7CBCA}" srcOrd="0" destOrd="0" presId="urn:microsoft.com/office/officeart/2005/8/layout/hierarchy1"/>
    <dgm:cxn modelId="{3212BC0B-1E77-45A6-85AF-ACBB2C059C64}" type="presOf" srcId="{E25C2660-01DC-45F6-9865-604F5D966C97}" destId="{C1A1CA8E-9C63-4E63-A080-E47A7F77E857}" srcOrd="0" destOrd="0" presId="urn:microsoft.com/office/officeart/2005/8/layout/hierarchy1"/>
    <dgm:cxn modelId="{828464BA-E0EA-4F88-A9C0-7B9E615504B9}" type="presOf" srcId="{8E08E9E7-D9B6-46F7-A8EB-3B1FE69ABF3B}" destId="{C80DCD63-0621-492B-8CF8-A190194AC31F}" srcOrd="0" destOrd="0" presId="urn:microsoft.com/office/officeart/2005/8/layout/hierarchy1"/>
    <dgm:cxn modelId="{B099E3E1-58F7-479A-9381-67B9440D9858}" srcId="{B7E9A3C3-7575-4104-A2B2-5C75BC1555C7}" destId="{E25C2660-01DC-45F6-9865-604F5D966C97}" srcOrd="0" destOrd="0" parTransId="{54BA79AC-CD77-4707-B65E-DF41736781CA}" sibTransId="{25BE7991-2948-4637-B3B9-A1F3CF4233CC}"/>
    <dgm:cxn modelId="{E1FCCEF9-A198-4364-A65D-ED00AD2AE93D}" type="presOf" srcId="{25863BBC-B421-4019-90AC-DD0B9475989C}" destId="{1B272185-19DE-43C3-ABB3-BC34D5F2B234}" srcOrd="0" destOrd="0" presId="urn:microsoft.com/office/officeart/2005/8/layout/hierarchy1"/>
    <dgm:cxn modelId="{EA15F499-31FF-408F-B4CF-9D5627A3F710}" type="presParOf" srcId="{B8F341E0-ADDB-4FCA-B9DE-7DA91871EA59}" destId="{81D5DD9C-951B-4EF9-BC8E-2A4006868B1C}" srcOrd="0" destOrd="0" presId="urn:microsoft.com/office/officeart/2005/8/layout/hierarchy1"/>
    <dgm:cxn modelId="{0ADE0288-CF54-456E-8100-4EA132A5E0B0}" type="presParOf" srcId="{81D5DD9C-951B-4EF9-BC8E-2A4006868B1C}" destId="{A07F1AA3-F1D9-41A7-911E-EC711C01D1D9}" srcOrd="0" destOrd="0" presId="urn:microsoft.com/office/officeart/2005/8/layout/hierarchy1"/>
    <dgm:cxn modelId="{CE8E20AA-5C20-47A2-AB00-C2E955BBE191}" type="presParOf" srcId="{A07F1AA3-F1D9-41A7-911E-EC711C01D1D9}" destId="{33D91ABE-EE40-4463-87B2-D841BA3E59EC}" srcOrd="0" destOrd="0" presId="urn:microsoft.com/office/officeart/2005/8/layout/hierarchy1"/>
    <dgm:cxn modelId="{69CDC829-4E27-4CAA-A651-B15ED14CC8DE}" type="presParOf" srcId="{A07F1AA3-F1D9-41A7-911E-EC711C01D1D9}" destId="{E1AFAE3A-EF75-4742-B16D-5FA4D00DF15B}" srcOrd="1" destOrd="0" presId="urn:microsoft.com/office/officeart/2005/8/layout/hierarchy1"/>
    <dgm:cxn modelId="{B4F0BD7A-8229-40DD-AA68-DE145AC2B464}" type="presParOf" srcId="{81D5DD9C-951B-4EF9-BC8E-2A4006868B1C}" destId="{EAB3770F-2B17-4EF7-8817-E894C6F0BFAE}" srcOrd="1" destOrd="0" presId="urn:microsoft.com/office/officeart/2005/8/layout/hierarchy1"/>
    <dgm:cxn modelId="{89FC929D-DC9E-4419-91E0-3909AB1A6232}" type="presParOf" srcId="{EAB3770F-2B17-4EF7-8817-E894C6F0BFAE}" destId="{EFCDC10A-606A-4A2B-98C7-F312E44FE0E8}" srcOrd="0" destOrd="0" presId="urn:microsoft.com/office/officeart/2005/8/layout/hierarchy1"/>
    <dgm:cxn modelId="{1BB91A3E-BECF-40DE-899D-079E0480E32C}" type="presParOf" srcId="{EAB3770F-2B17-4EF7-8817-E894C6F0BFAE}" destId="{1C1C0063-F1CF-4C46-A4F4-E4DB72E68A9F}" srcOrd="1" destOrd="0" presId="urn:microsoft.com/office/officeart/2005/8/layout/hierarchy1"/>
    <dgm:cxn modelId="{3C05CFE3-2306-4DDD-8141-83B6AB5A4D9C}" type="presParOf" srcId="{1C1C0063-F1CF-4C46-A4F4-E4DB72E68A9F}" destId="{48ABF161-D81B-4571-8DF3-4C33EB33259E}" srcOrd="0" destOrd="0" presId="urn:microsoft.com/office/officeart/2005/8/layout/hierarchy1"/>
    <dgm:cxn modelId="{E64E731A-96A5-44CD-BE66-C278EFF8EE40}" type="presParOf" srcId="{48ABF161-D81B-4571-8DF3-4C33EB33259E}" destId="{ABC46CA2-6F9D-4119-A6C5-6F90B075327F}" srcOrd="0" destOrd="0" presId="urn:microsoft.com/office/officeart/2005/8/layout/hierarchy1"/>
    <dgm:cxn modelId="{4D62783C-30E0-4F75-8F96-FA8AF202B723}" type="presParOf" srcId="{48ABF161-D81B-4571-8DF3-4C33EB33259E}" destId="{C1A1CA8E-9C63-4E63-A080-E47A7F77E857}" srcOrd="1" destOrd="0" presId="urn:microsoft.com/office/officeart/2005/8/layout/hierarchy1"/>
    <dgm:cxn modelId="{BB4D1252-09BA-455A-B654-6557F08D0D96}" type="presParOf" srcId="{1C1C0063-F1CF-4C46-A4F4-E4DB72E68A9F}" destId="{F4BCAEAF-38D9-4E17-87F2-9EDC65B515A1}" srcOrd="1" destOrd="0" presId="urn:microsoft.com/office/officeart/2005/8/layout/hierarchy1"/>
    <dgm:cxn modelId="{AE8D7DDB-E17A-42CA-9C91-97848F0A348B}" type="presParOf" srcId="{EAB3770F-2B17-4EF7-8817-E894C6F0BFAE}" destId="{16CD2602-CDB8-4DFB-99CF-C3C4DD386D12}" srcOrd="2" destOrd="0" presId="urn:microsoft.com/office/officeart/2005/8/layout/hierarchy1"/>
    <dgm:cxn modelId="{C1AF4B32-AADB-4C72-8FA8-C33E8ED5125B}" type="presParOf" srcId="{EAB3770F-2B17-4EF7-8817-E894C6F0BFAE}" destId="{68652189-80FC-422E-93C0-38FE32A68E6C}" srcOrd="3" destOrd="0" presId="urn:microsoft.com/office/officeart/2005/8/layout/hierarchy1"/>
    <dgm:cxn modelId="{A41F5D92-2C80-42B3-A5FD-11C897731A77}" type="presParOf" srcId="{68652189-80FC-422E-93C0-38FE32A68E6C}" destId="{017A9B0C-65E9-4E07-AC63-22F98AD15107}" srcOrd="0" destOrd="0" presId="urn:microsoft.com/office/officeart/2005/8/layout/hierarchy1"/>
    <dgm:cxn modelId="{875F466F-C01A-4B2F-B209-906C9AD68030}" type="presParOf" srcId="{017A9B0C-65E9-4E07-AC63-22F98AD15107}" destId="{827AE111-3171-4A4E-A361-FB0EFFC69CBD}" srcOrd="0" destOrd="0" presId="urn:microsoft.com/office/officeart/2005/8/layout/hierarchy1"/>
    <dgm:cxn modelId="{5F6C4377-8D1F-4BF6-BABE-DF07A7C8AA34}" type="presParOf" srcId="{017A9B0C-65E9-4E07-AC63-22F98AD15107}" destId="{1B272185-19DE-43C3-ABB3-BC34D5F2B234}" srcOrd="1" destOrd="0" presId="urn:microsoft.com/office/officeart/2005/8/layout/hierarchy1"/>
    <dgm:cxn modelId="{9E05C440-EE55-4C05-9FF0-3E700100310A}" type="presParOf" srcId="{68652189-80FC-422E-93C0-38FE32A68E6C}" destId="{D4F6F0C8-5B5D-40E8-8D15-B03D6F6FEABF}" srcOrd="1" destOrd="0" presId="urn:microsoft.com/office/officeart/2005/8/layout/hierarchy1"/>
    <dgm:cxn modelId="{2C4BECC7-EBF3-48E5-88B5-884B03F8CD1E}" type="presParOf" srcId="{EAB3770F-2B17-4EF7-8817-E894C6F0BFAE}" destId="{C80DCD63-0621-492B-8CF8-A190194AC31F}" srcOrd="4" destOrd="0" presId="urn:microsoft.com/office/officeart/2005/8/layout/hierarchy1"/>
    <dgm:cxn modelId="{342CAFF3-9C57-4D47-80D1-43619D7F7FED}" type="presParOf" srcId="{EAB3770F-2B17-4EF7-8817-E894C6F0BFAE}" destId="{A51B0202-6789-4E46-92AD-29DFE7396A68}" srcOrd="5" destOrd="0" presId="urn:microsoft.com/office/officeart/2005/8/layout/hierarchy1"/>
    <dgm:cxn modelId="{8DA05059-E8E0-4B2B-B4AC-A276778DAA32}" type="presParOf" srcId="{A51B0202-6789-4E46-92AD-29DFE7396A68}" destId="{622EE812-AA51-4499-95A3-E2238707F189}" srcOrd="0" destOrd="0" presId="urn:microsoft.com/office/officeart/2005/8/layout/hierarchy1"/>
    <dgm:cxn modelId="{4FF2A1CE-7B8B-4589-90B7-31382634569F}" type="presParOf" srcId="{622EE812-AA51-4499-95A3-E2238707F189}" destId="{C02B2AA7-FD63-49B9-A65E-1832670C9FDC}" srcOrd="0" destOrd="0" presId="urn:microsoft.com/office/officeart/2005/8/layout/hierarchy1"/>
    <dgm:cxn modelId="{2081D602-DBC1-4ABC-BB4F-6AADC08245F5}" type="presParOf" srcId="{622EE812-AA51-4499-95A3-E2238707F189}" destId="{3B981DFA-7810-404F-9BEA-E3B8B5E7CBCA}" srcOrd="1" destOrd="0" presId="urn:microsoft.com/office/officeart/2005/8/layout/hierarchy1"/>
    <dgm:cxn modelId="{D90B5FD5-175F-4F7C-B30A-DEBBB3139436}" type="presParOf" srcId="{A51B0202-6789-4E46-92AD-29DFE7396A68}" destId="{107E4AB8-8943-494C-87FC-0A8A13CF8C08}"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D53364-0431-43B3-8D2D-D675ED5330BA}" type="datetimeFigureOut">
              <a:rPr lang="ar-EG" smtClean="0"/>
              <a:pPr/>
              <a:t>28/06/1436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CC2A51-D48E-4158-8826-3433AFABB45C}"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AD1365-8093-4B12-9879-AD274CD85560}" type="datetime1">
              <a:rPr lang="en-US" smtClean="0"/>
              <a:pPr/>
              <a:t>4/17/2015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E426BF-EA99-47D7-AC88-57EF04915408}" type="datetime1">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49D556-55C0-4E0B-89A2-E13149B740D3}" type="datetime1">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13E8E5-6C0A-4132-BC2F-080C22199CAD}" type="datetime1">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B2CAF3-B0EE-48DA-B126-E4D64B37C8D7}" type="datetime1">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CEC18E-F8D7-455F-8CE0-02DEC7C99644}" type="datetime1">
              <a:rPr lang="en-US" smtClean="0"/>
              <a:pPr/>
              <a:t>4/17/2015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210BD2-C99A-4F2A-9C7A-7EF9B5F7F5CB}" type="datetime1">
              <a:rPr lang="en-US" smtClean="0"/>
              <a:pPr/>
              <a:t>4/17/2015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BAE5484-D4A7-47E1-81B0-475226D6CCC5}" type="datetime1">
              <a:rPr lang="en-US" smtClean="0"/>
              <a:pPr/>
              <a:t>4/17/2015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90AD5F-A4D8-49E4-ADED-35D838FBFAA7}" type="datetime1">
              <a:rPr lang="en-US" smtClean="0"/>
              <a:pPr/>
              <a:t>4/17/2015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08509D-4176-400F-AE0B-6685AC0BF984}" type="datetime1">
              <a:rPr lang="en-US" smtClean="0"/>
              <a:pPr/>
              <a:t>4/17/2015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FD112A4-7F0B-483F-9A66-885085164AC1}" type="datetime1">
              <a:rPr lang="en-US" smtClean="0"/>
              <a:pPr/>
              <a:t>4/17/2015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22139A-2449-4AAD-9761-C33758673938}" type="datetime1">
              <a:rPr lang="en-US" smtClean="0"/>
              <a:pPr/>
              <a:t>4/17/2015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6000" dirty="0" smtClean="0"/>
              <a:t>Ch 2 </a:t>
            </a:r>
            <a:br>
              <a:rPr lang="en-US" sz="6000" dirty="0" smtClean="0"/>
            </a:br>
            <a:r>
              <a:rPr lang="en-US" sz="6000" dirty="0" smtClean="0"/>
              <a:t>Probability</a:t>
            </a:r>
            <a:endParaRPr lang="ar-EG" sz="6000" dirty="0"/>
          </a:p>
        </p:txBody>
      </p:sp>
      <p:sp>
        <p:nvSpPr>
          <p:cNvPr id="3" name="Subtitle 2"/>
          <p:cNvSpPr>
            <a:spLocks noGrp="1"/>
          </p:cNvSpPr>
          <p:nvPr>
            <p:ph type="subTitle" idx="1"/>
          </p:nvPr>
        </p:nvSpPr>
        <p:spPr/>
        <p:txBody>
          <a:bodyPr>
            <a:normAutofit/>
          </a:bodyPr>
          <a:lstStyle/>
          <a:p>
            <a:pPr algn="ctr"/>
            <a:endParaRPr lang="ar-EG" sz="3200" b="1" dirty="0" smtClean="0"/>
          </a:p>
          <a:p>
            <a:pPr algn="ctr"/>
            <a:r>
              <a:rPr lang="en-US" sz="3200" b="1" dirty="0" smtClean="0"/>
              <a:t>Dr. Michael </a:t>
            </a:r>
            <a:r>
              <a:rPr lang="en-US" sz="3200" b="1" dirty="0" err="1" smtClean="0"/>
              <a:t>Nasief</a:t>
            </a:r>
            <a:endParaRPr lang="ar-EG"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3200" b="1" dirty="0" smtClean="0"/>
              <a:t>Signal processing and probability</a:t>
            </a:r>
          </a:p>
          <a:p>
            <a:pPr algn="just" rtl="0"/>
            <a:r>
              <a:rPr lang="en-US" sz="2400" dirty="0" smtClean="0"/>
              <a:t>If we have a probabilistic description of the underlying experiment, then we should be able to derive a probabilistic description of the outcome of the signal processor</a:t>
            </a:r>
            <a:endParaRPr lang="ar-EG" sz="2400" dirty="0"/>
          </a:p>
        </p:txBody>
      </p:sp>
      <p:sp>
        <p:nvSpPr>
          <p:cNvPr id="3" name="Title 2"/>
          <p:cNvSpPr>
            <a:spLocks noGrp="1"/>
          </p:cNvSpPr>
          <p:nvPr>
            <p:ph type="title"/>
          </p:nvPr>
        </p:nvSpPr>
        <p:spPr/>
        <p:txBody>
          <a:bodyPr/>
          <a:lstStyle/>
          <a:p>
            <a:r>
              <a:rPr lang="en-US" dirty="0" smtClean="0"/>
              <a:t>Signal Processing</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When the pointer stops it can point to any number in the unit interval </a:t>
            </a:r>
          </a:p>
          <a:p>
            <a:pPr algn="l" rtl="0"/>
            <a:r>
              <a:rPr lang="en-US" dirty="0" smtClean="0"/>
              <a:t>[0, 1) = {r : 0 ≤ r &lt; 1}.</a:t>
            </a:r>
          </a:p>
          <a:p>
            <a:pPr algn="l" rtl="0"/>
            <a:r>
              <a:rPr lang="en-US" dirty="0" smtClean="0"/>
              <a:t> We call [0, 1) the sample space of our experiment and denote it by a capital Greek omega, Ω. </a:t>
            </a:r>
          </a:p>
          <a:p>
            <a:pPr algn="l" rtl="0"/>
            <a:endParaRPr lang="ar-EG" dirty="0"/>
          </a:p>
        </p:txBody>
      </p:sp>
      <p:sp>
        <p:nvSpPr>
          <p:cNvPr id="3" name="Title 2"/>
          <p:cNvSpPr>
            <a:spLocks noGrp="1"/>
          </p:cNvSpPr>
          <p:nvPr>
            <p:ph type="title"/>
          </p:nvPr>
        </p:nvSpPr>
        <p:spPr/>
        <p:txBody>
          <a:bodyPr>
            <a:normAutofit/>
          </a:bodyPr>
          <a:lstStyle/>
          <a:p>
            <a:r>
              <a:rPr lang="en-US" dirty="0" smtClean="0"/>
              <a:t>A uniform spinning pointer</a:t>
            </a:r>
            <a:endParaRPr lang="ar-EG" dirty="0"/>
          </a:p>
        </p:txBody>
      </p:sp>
      <p:pic>
        <p:nvPicPr>
          <p:cNvPr id="1027" name="Picture 3"/>
          <p:cNvPicPr>
            <a:picLocks noChangeAspect="1" noChangeArrowheads="1"/>
          </p:cNvPicPr>
          <p:nvPr/>
        </p:nvPicPr>
        <p:blipFill>
          <a:blip r:embed="rId2"/>
          <a:srcRect/>
          <a:stretch>
            <a:fillRect/>
          </a:stretch>
        </p:blipFill>
        <p:spPr bwMode="auto">
          <a:xfrm>
            <a:off x="3857106" y="3657600"/>
            <a:ext cx="4524894" cy="296272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pointer points to a number between 0.0 and 0.5” (which one would expect should have probability 0.5 if the wheel is indeed fair </a:t>
            </a:r>
          </a:p>
          <a:p>
            <a:pPr algn="l" rtl="0"/>
            <a:r>
              <a:rPr lang="en-US" dirty="0" smtClean="0"/>
              <a:t>We can formalize this by stating that for any interval </a:t>
            </a:r>
          </a:p>
          <a:p>
            <a:pPr algn="l" rtl="0"/>
            <a:r>
              <a:rPr lang="en-US" dirty="0" smtClean="0"/>
              <a:t>[a, b] = {r : a ≤ r ≤ b} with 0 ≤ a ≤ b &lt; 1 </a:t>
            </a:r>
          </a:p>
          <a:p>
            <a:pPr algn="l" rtl="0"/>
            <a:r>
              <a:rPr lang="en-US" dirty="0" smtClean="0"/>
              <a:t>we have that the probability of the event “the pointer lands in the interval [a, b]” is</a:t>
            </a:r>
          </a:p>
          <a:p>
            <a:pPr algn="ctr" rtl="0">
              <a:buNone/>
            </a:pPr>
            <a:r>
              <a:rPr lang="en-US" dirty="0" smtClean="0"/>
              <a:t>P([a, b]) = b − a. </a:t>
            </a:r>
            <a:endParaRPr lang="ar-EG" dirty="0"/>
          </a:p>
        </p:txBody>
      </p:sp>
      <p:sp>
        <p:nvSpPr>
          <p:cNvPr id="3" name="Title 2"/>
          <p:cNvSpPr>
            <a:spLocks noGrp="1"/>
          </p:cNvSpPr>
          <p:nvPr>
            <p:ph type="title"/>
          </p:nvPr>
        </p:nvSpPr>
        <p:spPr/>
        <p:txBody>
          <a:bodyPr/>
          <a:lstStyle/>
          <a:p>
            <a:r>
              <a:rPr lang="en-US" dirty="0" smtClean="0"/>
              <a:t>A uniform spinning pointer</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defining the probability P(F) </a:t>
            </a:r>
            <a:endParaRPr lang="ar-EG" dirty="0"/>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2050" name="Picture 2"/>
          <p:cNvPicPr>
            <a:picLocks noChangeAspect="1" noChangeArrowheads="1"/>
          </p:cNvPicPr>
          <p:nvPr/>
        </p:nvPicPr>
        <p:blipFill>
          <a:blip r:embed="rId2"/>
          <a:srcRect/>
          <a:stretch>
            <a:fillRect/>
          </a:stretch>
        </p:blipFill>
        <p:spPr bwMode="auto">
          <a:xfrm>
            <a:off x="228600" y="2133600"/>
            <a:ext cx="8409316" cy="4495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4098" name="Picture 2"/>
          <p:cNvPicPr>
            <a:picLocks noChangeAspect="1" noChangeArrowheads="1"/>
          </p:cNvPicPr>
          <p:nvPr/>
        </p:nvPicPr>
        <p:blipFill>
          <a:blip r:embed="rId2"/>
          <a:srcRect/>
          <a:stretch>
            <a:fillRect/>
          </a:stretch>
        </p:blipFill>
        <p:spPr bwMode="auto">
          <a:xfrm>
            <a:off x="239827" y="2514600"/>
            <a:ext cx="8270503" cy="259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3074" name="Picture 2"/>
          <p:cNvPicPr>
            <a:picLocks noChangeAspect="1" noChangeArrowheads="1"/>
          </p:cNvPicPr>
          <p:nvPr/>
        </p:nvPicPr>
        <p:blipFill>
          <a:blip r:embed="rId2"/>
          <a:srcRect/>
          <a:stretch>
            <a:fillRect/>
          </a:stretch>
        </p:blipFill>
        <p:spPr bwMode="auto">
          <a:xfrm>
            <a:off x="202697" y="1524000"/>
            <a:ext cx="8636503" cy="4419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Three Important Rules:</a:t>
            </a:r>
          </a:p>
          <a:p>
            <a:pPr algn="l" rtl="0"/>
            <a:r>
              <a:rPr lang="en-US" sz="1400" b="1" dirty="0" smtClean="0"/>
              <a:t>Non negative – Normalization - Additive</a:t>
            </a:r>
          </a:p>
          <a:p>
            <a:pPr algn="l" rtl="0"/>
            <a:endParaRPr lang="ar-EG" dirty="0"/>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5122" name="Picture 2"/>
          <p:cNvPicPr>
            <a:picLocks noChangeAspect="1" noChangeArrowheads="1"/>
          </p:cNvPicPr>
          <p:nvPr/>
        </p:nvPicPr>
        <p:blipFill>
          <a:blip r:embed="rId2"/>
          <a:srcRect/>
          <a:stretch>
            <a:fillRect/>
          </a:stretch>
        </p:blipFill>
        <p:spPr bwMode="auto">
          <a:xfrm>
            <a:off x="63606" y="2286000"/>
            <a:ext cx="9045758" cy="4343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6146" name="Picture 2"/>
          <p:cNvPicPr>
            <a:picLocks noChangeAspect="1" noChangeArrowheads="1"/>
          </p:cNvPicPr>
          <p:nvPr/>
        </p:nvPicPr>
        <p:blipFill>
          <a:blip r:embed="rId2"/>
          <a:srcRect/>
          <a:stretch>
            <a:fillRect/>
          </a:stretch>
        </p:blipFill>
        <p:spPr bwMode="auto">
          <a:xfrm>
            <a:off x="-24220" y="1447800"/>
            <a:ext cx="8711019" cy="52294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7170" name="Picture 2"/>
          <p:cNvPicPr>
            <a:picLocks noChangeAspect="1" noChangeArrowheads="1"/>
          </p:cNvPicPr>
          <p:nvPr/>
        </p:nvPicPr>
        <p:blipFill>
          <a:blip r:embed="rId2"/>
          <a:srcRect/>
          <a:stretch>
            <a:fillRect/>
          </a:stretch>
        </p:blipFill>
        <p:spPr bwMode="auto">
          <a:xfrm>
            <a:off x="525674" y="2057400"/>
            <a:ext cx="7932526" cy="193833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4400" dirty="0" smtClean="0">
                <a:solidFill>
                  <a:srgbClr val="FF0000"/>
                </a:solidFill>
              </a:rPr>
              <a:t>Simple Properties</a:t>
            </a:r>
            <a:endParaRPr lang="ar-EG" sz="4400" dirty="0">
              <a:solidFill>
                <a:srgbClr val="FF0000"/>
              </a:solidFill>
            </a:endParaRPr>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8195" name="Picture 3"/>
          <p:cNvPicPr>
            <a:picLocks noChangeAspect="1" noChangeArrowheads="1"/>
          </p:cNvPicPr>
          <p:nvPr/>
        </p:nvPicPr>
        <p:blipFill>
          <a:blip r:embed="rId2"/>
          <a:srcRect/>
          <a:stretch>
            <a:fillRect/>
          </a:stretch>
        </p:blipFill>
        <p:spPr bwMode="auto">
          <a:xfrm>
            <a:off x="304800" y="2362200"/>
            <a:ext cx="8643643" cy="19812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854654" y="4038600"/>
            <a:ext cx="7146346" cy="187166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800" dirty="0" smtClean="0"/>
              <a:t>Introduction</a:t>
            </a:r>
            <a:endParaRPr lang="ar-EG" sz="4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A uniform spinning pointer</a:t>
            </a:r>
            <a:endParaRPr lang="ar-EG" dirty="0"/>
          </a:p>
        </p:txBody>
      </p:sp>
      <p:pic>
        <p:nvPicPr>
          <p:cNvPr id="9218" name="Picture 2"/>
          <p:cNvPicPr>
            <a:picLocks noChangeAspect="1" noChangeArrowheads="1"/>
          </p:cNvPicPr>
          <p:nvPr/>
        </p:nvPicPr>
        <p:blipFill>
          <a:blip r:embed="rId2"/>
          <a:srcRect/>
          <a:stretch>
            <a:fillRect/>
          </a:stretch>
        </p:blipFill>
        <p:spPr bwMode="auto">
          <a:xfrm>
            <a:off x="533400" y="2057400"/>
            <a:ext cx="8001000" cy="3429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r>
              <a:rPr lang="en-US" sz="3600" dirty="0" smtClean="0"/>
              <a:t>Observe that although the null or empty set ∅ has probability 0, the converse  is not true in that a set need not be empty just because it has zero probability.</a:t>
            </a:r>
          </a:p>
          <a:p>
            <a:pPr algn="just" rtl="0"/>
            <a:endParaRPr lang="ar-EG" sz="3600" dirty="0"/>
          </a:p>
        </p:txBody>
      </p:sp>
      <p:sp>
        <p:nvSpPr>
          <p:cNvPr id="3" name="Title 2"/>
          <p:cNvSpPr>
            <a:spLocks noGrp="1"/>
          </p:cNvSpPr>
          <p:nvPr>
            <p:ph type="title"/>
          </p:nvPr>
        </p:nvSpPr>
        <p:spPr/>
        <p:txBody>
          <a:bodyPr/>
          <a:lstStyle/>
          <a:p>
            <a:r>
              <a:rPr lang="en-US" dirty="0" smtClean="0"/>
              <a:t>Note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sample space in this example is</a:t>
            </a:r>
          </a:p>
          <a:p>
            <a:pPr algn="l" rtl="0"/>
            <a:r>
              <a:rPr lang="en-US" dirty="0" smtClean="0"/>
              <a:t>Ω = {0, 1} </a:t>
            </a:r>
          </a:p>
          <a:p>
            <a:pPr algn="l" rtl="0"/>
            <a:r>
              <a:rPr lang="en-US" dirty="0" smtClean="0"/>
              <a:t>and the probability for any event or subset of Ω can be defined in a reasonable way by</a:t>
            </a:r>
            <a:endParaRPr lang="ar-EG" dirty="0"/>
          </a:p>
        </p:txBody>
      </p:sp>
      <p:sp>
        <p:nvSpPr>
          <p:cNvPr id="3" name="Title 2"/>
          <p:cNvSpPr>
            <a:spLocks noGrp="1"/>
          </p:cNvSpPr>
          <p:nvPr>
            <p:ph type="title"/>
          </p:nvPr>
        </p:nvSpPr>
        <p:spPr/>
        <p:txBody>
          <a:bodyPr>
            <a:normAutofit/>
          </a:bodyPr>
          <a:lstStyle/>
          <a:p>
            <a:pPr rtl="0"/>
            <a:r>
              <a:rPr lang="ar-EG" dirty="0" smtClean="0"/>
              <a:t> </a:t>
            </a:r>
            <a:r>
              <a:rPr lang="en-US" dirty="0" smtClean="0"/>
              <a:t>A single coin flip</a:t>
            </a:r>
            <a:r>
              <a:rPr lang="ar-EG" dirty="0" smtClean="0"/>
              <a:t> </a:t>
            </a:r>
            <a:r>
              <a:rPr lang="en-US" dirty="0" smtClean="0"/>
              <a:t>(Discrete)</a:t>
            </a:r>
            <a:endParaRPr lang="ar-EG" dirty="0"/>
          </a:p>
        </p:txBody>
      </p:sp>
      <p:pic>
        <p:nvPicPr>
          <p:cNvPr id="10242" name="Picture 2"/>
          <p:cNvPicPr>
            <a:picLocks noChangeAspect="1" noChangeArrowheads="1"/>
          </p:cNvPicPr>
          <p:nvPr/>
        </p:nvPicPr>
        <p:blipFill>
          <a:blip r:embed="rId2"/>
          <a:srcRect/>
          <a:stretch>
            <a:fillRect/>
          </a:stretch>
        </p:blipFill>
        <p:spPr bwMode="auto">
          <a:xfrm>
            <a:off x="1149123" y="3733800"/>
            <a:ext cx="7004277" cy="1752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sz="2800" dirty="0" smtClean="0"/>
              <a:t>where now p(r) = 1/2 for each r ∈ Ω.</a:t>
            </a:r>
          </a:p>
          <a:p>
            <a:pPr algn="l" rtl="0"/>
            <a:r>
              <a:rPr lang="en-US" sz="2800" dirty="0" smtClean="0"/>
              <a:t>The function p is called a </a:t>
            </a:r>
            <a:r>
              <a:rPr lang="en-US" sz="2800" b="1" dirty="0" smtClean="0">
                <a:solidFill>
                  <a:srgbClr val="FF0000"/>
                </a:solidFill>
              </a:rPr>
              <a:t>probability mass function or </a:t>
            </a:r>
            <a:r>
              <a:rPr lang="en-US" sz="2800" b="1" dirty="0" err="1" smtClean="0">
                <a:solidFill>
                  <a:srgbClr val="FF0000"/>
                </a:solidFill>
              </a:rPr>
              <a:t>pmf</a:t>
            </a:r>
            <a:r>
              <a:rPr lang="en-US" sz="2800" b="1" dirty="0" smtClean="0">
                <a:solidFill>
                  <a:srgbClr val="FF0000"/>
                </a:solidFill>
              </a:rPr>
              <a:t> </a:t>
            </a:r>
            <a:r>
              <a:rPr lang="en-US" sz="2800" dirty="0" smtClean="0"/>
              <a:t>because it is summed over points to </a:t>
            </a:r>
            <a:r>
              <a:rPr lang="en-US" sz="2800" dirty="0" err="1" smtClean="0"/>
              <a:t>ﬁnd</a:t>
            </a:r>
            <a:r>
              <a:rPr lang="en-US" sz="2800" dirty="0" smtClean="0"/>
              <a:t> total probability.</a:t>
            </a:r>
          </a:p>
          <a:p>
            <a:pPr algn="l" rtl="0"/>
            <a:r>
              <a:rPr lang="en-US" sz="2800" dirty="0" smtClean="0"/>
              <a:t>Be cautioned that P is </a:t>
            </a:r>
            <a:r>
              <a:rPr lang="en-US" sz="2800" dirty="0" err="1" smtClean="0"/>
              <a:t>deﬁned</a:t>
            </a:r>
            <a:r>
              <a:rPr lang="en-US" sz="2800" dirty="0" smtClean="0"/>
              <a:t> for sets and p is </a:t>
            </a:r>
            <a:r>
              <a:rPr lang="en-US" sz="2800" dirty="0" err="1" smtClean="0"/>
              <a:t>deﬁned</a:t>
            </a:r>
            <a:r>
              <a:rPr lang="en-US" sz="2800" dirty="0" smtClean="0"/>
              <a:t> only for points in the sample space. This can be confusing when dealing with one-point or singleton sets, for example</a:t>
            </a:r>
          </a:p>
          <a:p>
            <a:pPr algn="ctr" rtl="0"/>
            <a:r>
              <a:rPr lang="en-US" sz="2800" dirty="0" smtClean="0"/>
              <a:t>P({0}) = p(0)</a:t>
            </a:r>
          </a:p>
          <a:p>
            <a:pPr algn="ctr" rtl="0"/>
            <a:r>
              <a:rPr lang="en-US" sz="2800" dirty="0" smtClean="0"/>
              <a:t>P({1}) = p(1).</a:t>
            </a:r>
            <a:endParaRPr lang="ar-EG" sz="2800" dirty="0" smtClean="0"/>
          </a:p>
        </p:txBody>
      </p:sp>
      <p:sp>
        <p:nvSpPr>
          <p:cNvPr id="3" name="Title 2"/>
          <p:cNvSpPr>
            <a:spLocks noGrp="1"/>
          </p:cNvSpPr>
          <p:nvPr>
            <p:ph type="title"/>
          </p:nvPr>
        </p:nvSpPr>
        <p:spPr/>
        <p:txBody>
          <a:bodyPr/>
          <a:lstStyle/>
          <a:p>
            <a:pPr rtl="0"/>
            <a:r>
              <a:rPr lang="en-US" sz="4400" dirty="0" smtClean="0"/>
              <a:t>Definition of </a:t>
            </a:r>
            <a:r>
              <a:rPr lang="en-US" sz="4400" dirty="0" err="1" smtClean="0"/>
              <a:t>pmf</a:t>
            </a:r>
            <a:endParaRPr lang="en-US" sz="4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sz="3200" b="1" dirty="0" smtClean="0">
                <a:solidFill>
                  <a:srgbClr val="FF0000"/>
                </a:solidFill>
              </a:rPr>
              <a:t>A single coin flip as signal processing</a:t>
            </a:r>
          </a:p>
          <a:p>
            <a:pPr algn="l" rtl="0"/>
            <a:endParaRPr lang="en-US" sz="3200" b="1" dirty="0" smtClean="0">
              <a:solidFill>
                <a:srgbClr val="FF0000"/>
              </a:solidFill>
            </a:endParaRPr>
          </a:p>
          <a:p>
            <a:pPr algn="l" rtl="0"/>
            <a:endParaRPr lang="en-US" sz="3200" b="1" dirty="0" smtClean="0">
              <a:solidFill>
                <a:srgbClr val="FF0000"/>
              </a:solidFill>
            </a:endParaRPr>
          </a:p>
          <a:p>
            <a:pPr algn="l" rtl="0"/>
            <a:endParaRPr lang="en-US" sz="3200" b="1" dirty="0" smtClean="0">
              <a:solidFill>
                <a:srgbClr val="FF0000"/>
              </a:solidFill>
            </a:endParaRPr>
          </a:p>
          <a:p>
            <a:pPr algn="just" rtl="0"/>
            <a:r>
              <a:rPr lang="en-US" sz="3200" b="1" dirty="0" smtClean="0">
                <a:solidFill>
                  <a:srgbClr val="FF0000"/>
                </a:solidFill>
              </a:rPr>
              <a:t>This is an example of a quantizer , an operation that maps a continuous value into a discrete value. Quantization is an example of signal processing</a:t>
            </a:r>
          </a:p>
          <a:p>
            <a:pPr algn="l" rtl="0"/>
            <a:endParaRPr lang="ar-EG" sz="3200" b="1" dirty="0">
              <a:solidFill>
                <a:srgbClr val="FF0000"/>
              </a:solidFill>
            </a:endParaRPr>
          </a:p>
        </p:txBody>
      </p:sp>
      <p:sp>
        <p:nvSpPr>
          <p:cNvPr id="3" name="Title 2"/>
          <p:cNvSpPr>
            <a:spLocks noGrp="1"/>
          </p:cNvSpPr>
          <p:nvPr>
            <p:ph type="title"/>
          </p:nvPr>
        </p:nvSpPr>
        <p:spPr/>
        <p:txBody>
          <a:bodyPr/>
          <a:lstStyle/>
          <a:p>
            <a:r>
              <a:rPr lang="ar-EG" dirty="0" smtClean="0"/>
              <a:t> </a:t>
            </a:r>
            <a:r>
              <a:rPr lang="en-US" dirty="0" smtClean="0"/>
              <a:t>A single coin flip</a:t>
            </a:r>
            <a:r>
              <a:rPr lang="ar-EG" dirty="0" smtClean="0"/>
              <a:t> </a:t>
            </a:r>
            <a:r>
              <a:rPr lang="en-US" dirty="0" smtClean="0"/>
              <a:t>(Discrete)</a:t>
            </a:r>
            <a:endParaRPr lang="ar-EG" dirty="0"/>
          </a:p>
        </p:txBody>
      </p:sp>
      <p:pic>
        <p:nvPicPr>
          <p:cNvPr id="11267" name="Picture 3"/>
          <p:cNvPicPr>
            <a:picLocks noChangeAspect="1" noChangeArrowheads="1"/>
          </p:cNvPicPr>
          <p:nvPr/>
        </p:nvPicPr>
        <p:blipFill>
          <a:blip r:embed="rId2"/>
          <a:srcRect/>
          <a:stretch>
            <a:fillRect/>
          </a:stretch>
        </p:blipFill>
        <p:spPr bwMode="auto">
          <a:xfrm>
            <a:off x="2590800" y="2162175"/>
            <a:ext cx="3275779" cy="10382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Physical intuition says that the probability tells you something about the fraction of times specific events will occur in a sequence of trials, </a:t>
            </a:r>
          </a:p>
          <a:p>
            <a:pPr algn="l" rtl="0"/>
            <a:r>
              <a:rPr lang="en-US" sz="2800" dirty="0" smtClean="0">
                <a:solidFill>
                  <a:srgbClr val="000000"/>
                </a:solidFill>
                <a:latin typeface="Times New Roman"/>
              </a:rPr>
              <a:t>suppose the output of the </a:t>
            </a:r>
            <a:r>
              <a:rPr lang="en-US" sz="2800" dirty="0" smtClean="0">
                <a:solidFill>
                  <a:srgbClr val="000000"/>
                </a:solidFill>
                <a:latin typeface="Arial"/>
              </a:rPr>
              <a:t>n</a:t>
            </a:r>
            <a:r>
              <a:rPr lang="en-US" sz="2800" dirty="0" smtClean="0">
                <a:solidFill>
                  <a:srgbClr val="000000"/>
                </a:solidFill>
                <a:latin typeface="Times New Roman"/>
              </a:rPr>
              <a:t>th trial of a sequence of trials is </a:t>
            </a:r>
            <a:r>
              <a:rPr lang="en-US" sz="2800" dirty="0" err="1" smtClean="0">
                <a:solidFill>
                  <a:srgbClr val="000000"/>
                </a:solidFill>
                <a:latin typeface="Arial"/>
              </a:rPr>
              <a:t>x</a:t>
            </a:r>
            <a:r>
              <a:rPr lang="en-US" sz="1600" dirty="0" err="1" smtClean="0">
                <a:solidFill>
                  <a:srgbClr val="000000"/>
                </a:solidFill>
                <a:latin typeface="Arial"/>
              </a:rPr>
              <a:t>n</a:t>
            </a:r>
            <a:r>
              <a:rPr lang="en-US" sz="1600" dirty="0" smtClean="0">
                <a:solidFill>
                  <a:srgbClr val="000000"/>
                </a:solidFill>
                <a:latin typeface="Arial"/>
              </a:rPr>
              <a:t>  </a:t>
            </a:r>
            <a:r>
              <a:rPr lang="en-US" sz="2800" dirty="0" smtClean="0">
                <a:solidFill>
                  <a:srgbClr val="000000"/>
                </a:solidFill>
                <a:latin typeface="Times New Roman"/>
              </a:rPr>
              <a:t>and we wish to know the </a:t>
            </a:r>
            <a:r>
              <a:rPr lang="en-US" sz="2800" b="1" dirty="0" smtClean="0">
                <a:solidFill>
                  <a:srgbClr val="FF0000"/>
                </a:solidFill>
                <a:latin typeface="Times New Roman"/>
              </a:rPr>
              <a:t>relative</a:t>
            </a:r>
            <a:r>
              <a:rPr lang="en-US" sz="2800" dirty="0" smtClean="0">
                <a:solidFill>
                  <a:srgbClr val="000000"/>
                </a:solidFill>
                <a:latin typeface="Times New Roman"/>
              </a:rPr>
              <a:t> </a:t>
            </a:r>
            <a:r>
              <a:rPr lang="en-US" sz="2800" b="1" dirty="0" smtClean="0">
                <a:solidFill>
                  <a:srgbClr val="FF0000"/>
                </a:solidFill>
                <a:latin typeface="Times New Roman"/>
              </a:rPr>
              <a:t>frequency</a:t>
            </a:r>
            <a:r>
              <a:rPr lang="en-US" sz="2800" dirty="0" smtClean="0">
                <a:solidFill>
                  <a:srgbClr val="000000"/>
                </a:solidFill>
                <a:latin typeface="Times New Roman"/>
              </a:rPr>
              <a:t> that </a:t>
            </a:r>
            <a:r>
              <a:rPr lang="en-US" sz="2800" dirty="0" err="1" smtClean="0">
                <a:solidFill>
                  <a:srgbClr val="000000"/>
                </a:solidFill>
                <a:latin typeface="Arial"/>
              </a:rPr>
              <a:t>x</a:t>
            </a:r>
            <a:r>
              <a:rPr lang="en-US" sz="1600" dirty="0" err="1" smtClean="0">
                <a:solidFill>
                  <a:srgbClr val="000000"/>
                </a:solidFill>
                <a:latin typeface="Arial"/>
              </a:rPr>
              <a:t>n</a:t>
            </a:r>
            <a:r>
              <a:rPr lang="en-US" sz="1600" dirty="0" smtClean="0">
                <a:solidFill>
                  <a:srgbClr val="000000"/>
                </a:solidFill>
                <a:latin typeface="Arial"/>
              </a:rPr>
              <a:t>  </a:t>
            </a:r>
            <a:r>
              <a:rPr lang="en-US" sz="2800" dirty="0" smtClean="0">
                <a:solidFill>
                  <a:srgbClr val="000000"/>
                </a:solidFill>
                <a:latin typeface="Times New Roman"/>
              </a:rPr>
              <a:t>takes on a particular value, say </a:t>
            </a:r>
            <a:r>
              <a:rPr lang="en-US" sz="2800" dirty="0" smtClean="0">
                <a:solidFill>
                  <a:srgbClr val="000000"/>
                </a:solidFill>
                <a:latin typeface="Arial"/>
              </a:rPr>
              <a:t>a</a:t>
            </a:r>
            <a:r>
              <a:rPr lang="en-US" sz="2800" dirty="0" smtClean="0">
                <a:solidFill>
                  <a:srgbClr val="000000"/>
                </a:solidFill>
                <a:latin typeface="Times New Roman"/>
              </a:rPr>
              <a:t>. </a:t>
            </a:r>
            <a:endParaRPr lang="ar-EG" dirty="0"/>
          </a:p>
        </p:txBody>
      </p:sp>
      <p:sp>
        <p:nvSpPr>
          <p:cNvPr id="3" name="Title 2"/>
          <p:cNvSpPr>
            <a:spLocks noGrp="1"/>
          </p:cNvSpPr>
          <p:nvPr>
            <p:ph type="title"/>
          </p:nvPr>
        </p:nvSpPr>
        <p:spPr/>
        <p:txBody>
          <a:bodyPr/>
          <a:lstStyle/>
          <a:p>
            <a:r>
              <a:rPr lang="en-US" dirty="0" smtClean="0"/>
              <a:t>Abstract Versus Concrete</a:t>
            </a:r>
            <a:endParaRPr lang="ar-EG" dirty="0"/>
          </a:p>
        </p:txBody>
      </p:sp>
      <p:pic>
        <p:nvPicPr>
          <p:cNvPr id="12290" name="Picture 2"/>
          <p:cNvPicPr>
            <a:picLocks noChangeAspect="1" noChangeArrowheads="1"/>
          </p:cNvPicPr>
          <p:nvPr/>
        </p:nvPicPr>
        <p:blipFill>
          <a:blip r:embed="rId2"/>
          <a:srcRect/>
          <a:stretch>
            <a:fillRect/>
          </a:stretch>
        </p:blipFill>
        <p:spPr bwMode="auto">
          <a:xfrm>
            <a:off x="838200" y="4953000"/>
            <a:ext cx="7386638" cy="914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r>
              <a:rPr lang="en-US" dirty="0" smtClean="0">
                <a:solidFill>
                  <a:srgbClr val="FF0000"/>
                </a:solidFill>
              </a:rPr>
              <a:t>Example</a:t>
            </a:r>
            <a:r>
              <a:rPr lang="en-US" dirty="0" smtClean="0"/>
              <a:t>:</a:t>
            </a:r>
          </a:p>
          <a:p>
            <a:pPr algn="just" rtl="0"/>
            <a:r>
              <a:rPr lang="en-US" dirty="0" smtClean="0"/>
              <a:t>For example, the relative frequency of heads in an </a:t>
            </a:r>
            <a:r>
              <a:rPr lang="en-US" dirty="0" smtClean="0"/>
              <a:t>infinite </a:t>
            </a:r>
            <a:r>
              <a:rPr lang="en-US" dirty="0" smtClean="0"/>
              <a:t>sequence of fair coin ﬂips should be 0.5,</a:t>
            </a:r>
          </a:p>
          <a:p>
            <a:pPr algn="just" rtl="0"/>
            <a:r>
              <a:rPr lang="en-US" dirty="0" smtClean="0"/>
              <a:t>and the relative frequency of rolling a pair of fair dice and having the sum be 7 in an </a:t>
            </a:r>
            <a:r>
              <a:rPr lang="en-US" dirty="0" smtClean="0"/>
              <a:t>infinite </a:t>
            </a:r>
            <a:r>
              <a:rPr lang="en-US" dirty="0" smtClean="0"/>
              <a:t>sequence of rolls should be 1/6 since</a:t>
            </a:r>
          </a:p>
          <a:p>
            <a:pPr algn="just" rtl="0"/>
            <a:r>
              <a:rPr lang="en-US" dirty="0" smtClean="0"/>
              <a:t>the pairs (1, 6), (6, 1), (2, 5), (5, 2), (3, 4), (4, 3) are equally likely and form 6 of the possible 36 pairs of outcomes.</a:t>
            </a:r>
            <a:endParaRPr lang="ar-EG" dirty="0"/>
          </a:p>
        </p:txBody>
      </p:sp>
      <p:sp>
        <p:nvSpPr>
          <p:cNvPr id="3" name="Title 2"/>
          <p:cNvSpPr>
            <a:spLocks noGrp="1"/>
          </p:cNvSpPr>
          <p:nvPr>
            <p:ph type="title"/>
          </p:nvPr>
        </p:nvSpPr>
        <p:spPr/>
        <p:txBody>
          <a:bodyPr/>
          <a:lstStyle/>
          <a:p>
            <a:r>
              <a:rPr lang="en-US" dirty="0" smtClean="0"/>
              <a:t>Abstract Versus Concrete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Relative frequencies are nonnegative.</a:t>
            </a:r>
          </a:p>
          <a:p>
            <a:pPr algn="l" rtl="0"/>
            <a:r>
              <a:rPr lang="en-US" dirty="0" smtClean="0"/>
              <a:t>The relative frequency of the entire set of possible outcomes is one.</a:t>
            </a:r>
          </a:p>
          <a:p>
            <a:pPr algn="l" rtl="0"/>
            <a:r>
              <a:rPr lang="en-US" dirty="0" smtClean="0"/>
              <a:t>and relative frequencies are additive in </a:t>
            </a:r>
            <a:r>
              <a:rPr lang="en-US" dirty="0" smtClean="0"/>
              <a:t>the sense </a:t>
            </a:r>
            <a:r>
              <a:rPr lang="en-US" dirty="0" smtClean="0"/>
              <a:t>that the relative frequency of the symbol a or the symbol b occurring, </a:t>
            </a:r>
            <a:r>
              <a:rPr lang="en-US" dirty="0" err="1" smtClean="0"/>
              <a:t>r</a:t>
            </a:r>
            <a:r>
              <a:rPr lang="en-US" sz="1400" dirty="0" err="1" smtClean="0"/>
              <a:t>a∪b</a:t>
            </a:r>
            <a:r>
              <a:rPr lang="en-US" sz="1400" dirty="0" smtClean="0"/>
              <a:t> </a:t>
            </a:r>
            <a:r>
              <a:rPr lang="en-US" dirty="0" smtClean="0"/>
              <a:t>(x), is clearly </a:t>
            </a:r>
            <a:r>
              <a:rPr lang="en-US" dirty="0" err="1" smtClean="0"/>
              <a:t>r</a:t>
            </a:r>
            <a:r>
              <a:rPr lang="en-US" sz="2000" dirty="0" err="1" smtClean="0"/>
              <a:t>a</a:t>
            </a:r>
            <a:r>
              <a:rPr lang="en-US" dirty="0" smtClean="0"/>
              <a:t>(x) + </a:t>
            </a:r>
            <a:r>
              <a:rPr lang="en-US" dirty="0" err="1" smtClean="0"/>
              <a:t>r</a:t>
            </a:r>
            <a:r>
              <a:rPr lang="en-US" sz="1600" dirty="0" err="1" smtClean="0"/>
              <a:t>b</a:t>
            </a:r>
            <a:r>
              <a:rPr lang="en-US" dirty="0" smtClean="0"/>
              <a:t>(x).</a:t>
            </a:r>
            <a:endParaRPr lang="ar-EG" dirty="0"/>
          </a:p>
        </p:txBody>
      </p:sp>
      <p:sp>
        <p:nvSpPr>
          <p:cNvPr id="3" name="Title 2"/>
          <p:cNvSpPr>
            <a:spLocks noGrp="1"/>
          </p:cNvSpPr>
          <p:nvPr>
            <p:ph type="title"/>
          </p:nvPr>
        </p:nvSpPr>
        <p:spPr/>
        <p:txBody>
          <a:bodyPr/>
          <a:lstStyle/>
          <a:p>
            <a:r>
              <a:rPr lang="en-US" dirty="0" smtClean="0"/>
              <a:t>Abstract Versus Concrete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smtClean="0"/>
              <a:t>A sample space Ω is an abstract space, a nonempty collection of points or members or elements called sample points (or elementary events or elementary outcomes).</a:t>
            </a:r>
          </a:p>
          <a:p>
            <a:pPr algn="just" rtl="0"/>
            <a:r>
              <a:rPr lang="en-US" dirty="0" smtClean="0"/>
              <a:t>An event space (or sigma-ﬁeld or sigma-algebra) </a:t>
            </a:r>
            <a:r>
              <a:rPr lang="en-US" b="1" i="1" dirty="0" smtClean="0">
                <a:latin typeface="Blackadder ITC" pitchFamily="82" charset="0"/>
              </a:rPr>
              <a:t>F</a:t>
            </a:r>
            <a:r>
              <a:rPr lang="en-US" dirty="0" smtClean="0"/>
              <a:t> of a sample space Ω is a nonempty collection of </a:t>
            </a:r>
            <a:r>
              <a:rPr lang="en-US" dirty="0" smtClean="0">
                <a:solidFill>
                  <a:srgbClr val="FF0000"/>
                </a:solidFill>
              </a:rPr>
              <a:t>subsets</a:t>
            </a:r>
            <a:r>
              <a:rPr lang="en-US" dirty="0" smtClean="0"/>
              <a:t> of Ω called events with the following three properties:</a:t>
            </a:r>
            <a:endParaRPr lang="ar-EG" dirty="0"/>
          </a:p>
        </p:txBody>
      </p:sp>
      <p:sp>
        <p:nvSpPr>
          <p:cNvPr id="3" name="Title 2"/>
          <p:cNvSpPr>
            <a:spLocks noGrp="1"/>
          </p:cNvSpPr>
          <p:nvPr>
            <p:ph type="title"/>
          </p:nvPr>
        </p:nvSpPr>
        <p:spPr/>
        <p:txBody>
          <a:bodyPr/>
          <a:lstStyle/>
          <a:p>
            <a:r>
              <a:rPr lang="en-US" dirty="0" smtClean="0"/>
              <a:t>Probability Space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Probability Space</a:t>
            </a:r>
            <a:endParaRPr lang="ar-EG" dirty="0"/>
          </a:p>
        </p:txBody>
      </p:sp>
      <p:pic>
        <p:nvPicPr>
          <p:cNvPr id="13314" name="Picture 2"/>
          <p:cNvPicPr>
            <a:picLocks noChangeAspect="1" noChangeArrowheads="1"/>
          </p:cNvPicPr>
          <p:nvPr/>
        </p:nvPicPr>
        <p:blipFill>
          <a:blip r:embed="rId2"/>
          <a:srcRect/>
          <a:stretch>
            <a:fillRect/>
          </a:stretch>
        </p:blipFill>
        <p:spPr bwMode="auto">
          <a:xfrm>
            <a:off x="298724" y="1295401"/>
            <a:ext cx="8311876" cy="53339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200" b="1" dirty="0" smtClean="0">
                <a:solidFill>
                  <a:schemeClr val="bg2">
                    <a:lumMod val="25000"/>
                  </a:schemeClr>
                </a:solidFill>
              </a:rPr>
              <a:t>Probability Theory Vs Measure Theory</a:t>
            </a:r>
          </a:p>
          <a:p>
            <a:pPr algn="l" rtl="0"/>
            <a:r>
              <a:rPr lang="en-US" sz="3200" b="1" dirty="0" smtClean="0">
                <a:solidFill>
                  <a:srgbClr val="FF0000"/>
                </a:solidFill>
              </a:rPr>
              <a:t>Both</a:t>
            </a:r>
          </a:p>
          <a:p>
            <a:pPr algn="l" rtl="0"/>
            <a:r>
              <a:rPr lang="en-US" sz="3200" b="1" dirty="0" smtClean="0"/>
              <a:t>Concentrate on functions that assign real numbers to sets in the abstract space according to certain rules.</a:t>
            </a:r>
          </a:p>
          <a:p>
            <a:pPr algn="l" rtl="0"/>
            <a:r>
              <a:rPr lang="en-US" sz="3200" b="1" dirty="0" smtClean="0"/>
              <a:t>Consider only non negative real valued set functions ( value = measure or probability)</a:t>
            </a:r>
            <a:endParaRPr lang="ar-EG" sz="2800" b="1" dirty="0"/>
          </a:p>
        </p:txBody>
      </p:sp>
      <p:sp>
        <p:nvSpPr>
          <p:cNvPr id="3" name="Title 2"/>
          <p:cNvSpPr>
            <a:spLocks noGrp="1"/>
          </p:cNvSpPr>
          <p:nvPr>
            <p:ph type="title"/>
          </p:nvPr>
        </p:nvSpPr>
        <p:spPr/>
        <p:txBody>
          <a:bodyPr>
            <a:normAutofit/>
          </a:bodyPr>
          <a:lstStyle/>
          <a:p>
            <a:r>
              <a:rPr lang="en-US" sz="4800" dirty="0" smtClean="0"/>
              <a:t>Introduction</a:t>
            </a:r>
            <a:endParaRPr lang="ar-EG" sz="4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Probability Space</a:t>
            </a:r>
            <a:endParaRPr lang="ar-EG" dirty="0"/>
          </a:p>
        </p:txBody>
      </p:sp>
      <p:pic>
        <p:nvPicPr>
          <p:cNvPr id="14338" name="Picture 2"/>
          <p:cNvPicPr>
            <a:picLocks noChangeAspect="1" noChangeArrowheads="1"/>
          </p:cNvPicPr>
          <p:nvPr/>
        </p:nvPicPr>
        <p:blipFill>
          <a:blip r:embed="rId2"/>
          <a:srcRect/>
          <a:stretch>
            <a:fillRect/>
          </a:stretch>
        </p:blipFill>
        <p:spPr bwMode="auto">
          <a:xfrm>
            <a:off x="0" y="1524000"/>
            <a:ext cx="8633032" cy="94773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28600" y="2819400"/>
            <a:ext cx="8382000" cy="191734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buNone/>
            </a:pPr>
            <a:r>
              <a:rPr lang="en-US" dirty="0" smtClean="0"/>
              <a:t>A </a:t>
            </a:r>
            <a:r>
              <a:rPr lang="en-US" dirty="0" smtClean="0">
                <a:solidFill>
                  <a:srgbClr val="FF0000"/>
                </a:solidFill>
              </a:rPr>
              <a:t>measurable space </a:t>
            </a:r>
            <a:r>
              <a:rPr lang="en-US" dirty="0" smtClean="0"/>
              <a:t>(Ω, </a:t>
            </a:r>
            <a:r>
              <a:rPr lang="en-US" dirty="0" smtClean="0">
                <a:latin typeface="Blackadder ITC" pitchFamily="82" charset="0"/>
              </a:rPr>
              <a:t>F</a:t>
            </a:r>
            <a:r>
              <a:rPr lang="en-US" dirty="0" smtClean="0"/>
              <a:t>) </a:t>
            </a:r>
            <a:r>
              <a:rPr lang="en-US" dirty="0" smtClean="0"/>
              <a:t>is a pair consisting of a sample space Ω and an event space or sigma-ﬁeld </a:t>
            </a:r>
            <a:r>
              <a:rPr lang="en-US" dirty="0" smtClean="0">
                <a:latin typeface="Blackadder ITC" pitchFamily="82" charset="0"/>
              </a:rPr>
              <a:t>F</a:t>
            </a:r>
            <a:r>
              <a:rPr lang="en-US" dirty="0" smtClean="0"/>
              <a:t> of subsets of Ω. </a:t>
            </a:r>
          </a:p>
          <a:p>
            <a:pPr algn="just" rtl="0">
              <a:buNone/>
            </a:pPr>
            <a:r>
              <a:rPr lang="en-US" dirty="0" smtClean="0"/>
              <a:t>A probability measure P on a measurable space (Ω, F) is an assignment of a real number P(F) to every member F of the sigma-ﬁeld (that is, to every event) such that P obeys the following rules, which we refer to as the</a:t>
            </a:r>
          </a:p>
          <a:p>
            <a:pPr algn="just" rtl="0">
              <a:buNone/>
            </a:pPr>
            <a:r>
              <a:rPr lang="en-US" dirty="0" smtClean="0">
                <a:solidFill>
                  <a:srgbClr val="FF0000"/>
                </a:solidFill>
              </a:rPr>
              <a:t>axioms of probability.</a:t>
            </a:r>
            <a:endParaRPr lang="ar-EG" dirty="0">
              <a:solidFill>
                <a:srgbClr val="FF0000"/>
              </a:solidFill>
            </a:endParaRPr>
          </a:p>
        </p:txBody>
      </p:sp>
      <p:sp>
        <p:nvSpPr>
          <p:cNvPr id="3" name="Title 2"/>
          <p:cNvSpPr>
            <a:spLocks noGrp="1"/>
          </p:cNvSpPr>
          <p:nvPr>
            <p:ph type="title"/>
          </p:nvPr>
        </p:nvSpPr>
        <p:spPr/>
        <p:txBody>
          <a:bodyPr/>
          <a:lstStyle/>
          <a:p>
            <a:r>
              <a:rPr lang="en-US" dirty="0" smtClean="0"/>
              <a:t>Probability Space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endParaRPr lang="ar-EG" dirty="0"/>
          </a:p>
        </p:txBody>
      </p:sp>
      <p:sp>
        <p:nvSpPr>
          <p:cNvPr id="3" name="Title 2"/>
          <p:cNvSpPr>
            <a:spLocks noGrp="1"/>
          </p:cNvSpPr>
          <p:nvPr>
            <p:ph type="title"/>
          </p:nvPr>
        </p:nvSpPr>
        <p:spPr/>
        <p:txBody>
          <a:bodyPr/>
          <a:lstStyle/>
          <a:p>
            <a:pPr rtl="0"/>
            <a:r>
              <a:rPr lang="en-US" dirty="0" smtClean="0">
                <a:solidFill>
                  <a:srgbClr val="FF0000"/>
                </a:solidFill>
              </a:rPr>
              <a:t>axioms of probability.</a:t>
            </a:r>
            <a:endParaRPr lang="ar-EG" dirty="0" smtClean="0">
              <a:solidFill>
                <a:srgbClr val="FF0000"/>
              </a:solidFill>
            </a:endParaRPr>
          </a:p>
        </p:txBody>
      </p:sp>
      <p:pic>
        <p:nvPicPr>
          <p:cNvPr id="16386" name="Picture 2"/>
          <p:cNvPicPr>
            <a:picLocks noChangeAspect="1" noChangeArrowheads="1"/>
          </p:cNvPicPr>
          <p:nvPr/>
        </p:nvPicPr>
        <p:blipFill>
          <a:blip r:embed="rId2"/>
          <a:srcRect/>
          <a:stretch>
            <a:fillRect/>
          </a:stretch>
        </p:blipFill>
        <p:spPr bwMode="auto">
          <a:xfrm>
            <a:off x="609600" y="1524000"/>
            <a:ext cx="5538864" cy="2862262"/>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457200" y="4343400"/>
            <a:ext cx="5086763" cy="2514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Example</a:t>
            </a:r>
            <a:endParaRPr lang="ar-EG" dirty="0"/>
          </a:p>
        </p:txBody>
      </p:sp>
      <p:pic>
        <p:nvPicPr>
          <p:cNvPr id="17410" name="Picture 2"/>
          <p:cNvPicPr>
            <a:picLocks noChangeAspect="1" noChangeArrowheads="1"/>
          </p:cNvPicPr>
          <p:nvPr/>
        </p:nvPicPr>
        <p:blipFill>
          <a:blip r:embed="rId2"/>
          <a:srcRect/>
          <a:stretch>
            <a:fillRect/>
          </a:stretch>
        </p:blipFill>
        <p:spPr bwMode="auto">
          <a:xfrm>
            <a:off x="67735" y="1295400"/>
            <a:ext cx="8695265" cy="518084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Example</a:t>
            </a:r>
            <a:endParaRPr lang="ar-EG" dirty="0"/>
          </a:p>
        </p:txBody>
      </p:sp>
      <p:pic>
        <p:nvPicPr>
          <p:cNvPr id="18434" name="Picture 2"/>
          <p:cNvPicPr>
            <a:picLocks noChangeAspect="1" noChangeArrowheads="1"/>
          </p:cNvPicPr>
          <p:nvPr/>
        </p:nvPicPr>
        <p:blipFill>
          <a:blip r:embed="rId2"/>
          <a:srcRect/>
          <a:stretch>
            <a:fillRect/>
          </a:stretch>
        </p:blipFill>
        <p:spPr bwMode="auto">
          <a:xfrm>
            <a:off x="85165" y="1295400"/>
            <a:ext cx="9058835" cy="53339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dirty="0"/>
          </a:p>
        </p:txBody>
      </p:sp>
      <p:sp>
        <p:nvSpPr>
          <p:cNvPr id="3" name="Title 2"/>
          <p:cNvSpPr>
            <a:spLocks noGrp="1"/>
          </p:cNvSpPr>
          <p:nvPr>
            <p:ph type="title"/>
          </p:nvPr>
        </p:nvSpPr>
        <p:spPr>
          <a:xfrm>
            <a:off x="838200" y="2819400"/>
            <a:ext cx="8229600" cy="1143000"/>
          </a:xfrm>
        </p:spPr>
        <p:txBody>
          <a:bodyPr>
            <a:noAutofit/>
          </a:bodyPr>
          <a:lstStyle/>
          <a:p>
            <a:r>
              <a:rPr lang="ar-EG" sz="6600" dirty="0" smtClean="0"/>
              <a:t> </a:t>
            </a:r>
            <a:r>
              <a:rPr lang="en-US" sz="6600" dirty="0" smtClean="0"/>
              <a:t>the use of the probability theory in communications Report</a:t>
            </a:r>
            <a:endParaRPr lang="ar-EG" sz="6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dirty="0"/>
          </a:p>
        </p:txBody>
      </p:sp>
      <p:sp>
        <p:nvSpPr>
          <p:cNvPr id="3" name="Title 2"/>
          <p:cNvSpPr>
            <a:spLocks noGrp="1"/>
          </p:cNvSpPr>
          <p:nvPr>
            <p:ph type="title"/>
          </p:nvPr>
        </p:nvSpPr>
        <p:spPr/>
        <p:txBody>
          <a:bodyPr>
            <a:normAutofit fontScale="90000"/>
          </a:bodyPr>
          <a:lstStyle/>
          <a:p>
            <a:pPr rtl="0"/>
            <a:r>
              <a:rPr lang="en-US" dirty="0" smtClean="0"/>
              <a:t>Sample spaces</a:t>
            </a:r>
            <a:r>
              <a:rPr lang="ar-EG" dirty="0" smtClean="0"/>
              <a:t> </a:t>
            </a:r>
            <a:r>
              <a:rPr lang="en-US" dirty="0" smtClean="0"/>
              <a:t> Examples</a:t>
            </a:r>
            <a:br>
              <a:rPr lang="en-US" dirty="0" smtClean="0"/>
            </a:br>
            <a:endParaRPr lang="ar-EG" dirty="0"/>
          </a:p>
        </p:txBody>
      </p:sp>
      <p:pic>
        <p:nvPicPr>
          <p:cNvPr id="10242" name="Picture 2"/>
          <p:cNvPicPr>
            <a:picLocks noChangeAspect="1" noChangeArrowheads="1"/>
          </p:cNvPicPr>
          <p:nvPr/>
        </p:nvPicPr>
        <p:blipFill>
          <a:blip r:embed="rId2"/>
          <a:srcRect/>
          <a:stretch>
            <a:fillRect/>
          </a:stretch>
        </p:blipFill>
        <p:spPr bwMode="auto">
          <a:xfrm>
            <a:off x="228600" y="1295400"/>
            <a:ext cx="8686800" cy="90963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81000" y="2667000"/>
            <a:ext cx="8229600" cy="185333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endParaRPr lang="ar-EG"/>
          </a:p>
        </p:txBody>
      </p:sp>
      <p:pic>
        <p:nvPicPr>
          <p:cNvPr id="11266" name="Picture 2"/>
          <p:cNvPicPr>
            <a:picLocks noChangeAspect="1" noChangeArrowheads="1"/>
          </p:cNvPicPr>
          <p:nvPr/>
        </p:nvPicPr>
        <p:blipFill>
          <a:blip r:embed="rId2"/>
          <a:srcRect/>
          <a:stretch>
            <a:fillRect/>
          </a:stretch>
        </p:blipFill>
        <p:spPr bwMode="auto">
          <a:xfrm>
            <a:off x="0" y="914400"/>
            <a:ext cx="8688366" cy="4876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buNone/>
            </a:pPr>
            <a:r>
              <a:rPr lang="en-US" dirty="0" smtClean="0"/>
              <a:t>an event space is a collection of subsets of the sample space or groupings of elementary events which we shall consider as physical events and to which we wish to assign probabilities. Mathematically, an event space</a:t>
            </a:r>
          </a:p>
          <a:p>
            <a:pPr algn="just" rtl="0">
              <a:buNone/>
            </a:pPr>
            <a:r>
              <a:rPr lang="en-US" dirty="0" smtClean="0"/>
              <a:t>is a collection of subsets that is closed under certain set-theoretic operations;</a:t>
            </a:r>
          </a:p>
          <a:p>
            <a:pPr algn="just" rtl="0">
              <a:buNone/>
            </a:pPr>
            <a:r>
              <a:rPr lang="en-US" dirty="0" smtClean="0"/>
              <a:t>that is, performing certain operations on events or members of the event space must give other events.</a:t>
            </a:r>
            <a:endParaRPr lang="ar-EG" dirty="0"/>
          </a:p>
        </p:txBody>
      </p:sp>
      <p:sp>
        <p:nvSpPr>
          <p:cNvPr id="3" name="Title 2"/>
          <p:cNvSpPr>
            <a:spLocks noGrp="1"/>
          </p:cNvSpPr>
          <p:nvPr>
            <p:ph type="title"/>
          </p:nvPr>
        </p:nvSpPr>
        <p:spPr/>
        <p:txBody>
          <a:bodyPr/>
          <a:lstStyle/>
          <a:p>
            <a:r>
              <a:rPr lang="en-US" dirty="0" smtClean="0"/>
              <a:t>More about Event Space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a:t>
            </a:r>
            <a:r>
              <a:rPr lang="en-US" dirty="0" smtClean="0"/>
              <a:t>countable infinite </a:t>
            </a:r>
            <a:r>
              <a:rPr lang="en-US" dirty="0" smtClean="0"/>
              <a:t>version of </a:t>
            </a:r>
            <a:r>
              <a:rPr lang="en-US" dirty="0" err="1" smtClean="0">
                <a:solidFill>
                  <a:srgbClr val="FF0000"/>
                </a:solidFill>
              </a:rPr>
              <a:t>DeMorgan’s</a:t>
            </a:r>
            <a:r>
              <a:rPr lang="en-US" dirty="0" smtClean="0"/>
              <a:t> “laws” of elementary set theory requires that if </a:t>
            </a:r>
            <a:r>
              <a:rPr lang="en-US" dirty="0" err="1" smtClean="0"/>
              <a:t>Fi</a:t>
            </a:r>
            <a:r>
              <a:rPr lang="en-US" dirty="0" smtClean="0"/>
              <a:t>  , </a:t>
            </a:r>
            <a:r>
              <a:rPr lang="en-US" dirty="0" err="1" smtClean="0"/>
              <a:t>i</a:t>
            </a:r>
            <a:r>
              <a:rPr lang="en-US" dirty="0" smtClean="0"/>
              <a:t> = 1, 2, . . . , are all members of a sigma-</a:t>
            </a:r>
            <a:r>
              <a:rPr lang="en-US" dirty="0" err="1" smtClean="0"/>
              <a:t>ﬁeld</a:t>
            </a:r>
            <a:r>
              <a:rPr lang="en-US" dirty="0" smtClean="0"/>
              <a:t>, then so is </a:t>
            </a:r>
            <a:endParaRPr lang="ar-EG" dirty="0"/>
          </a:p>
        </p:txBody>
      </p:sp>
      <p:sp>
        <p:nvSpPr>
          <p:cNvPr id="3" name="Title 2"/>
          <p:cNvSpPr>
            <a:spLocks noGrp="1"/>
          </p:cNvSpPr>
          <p:nvPr>
            <p:ph type="title"/>
          </p:nvPr>
        </p:nvSpPr>
        <p:spPr/>
        <p:txBody>
          <a:bodyPr/>
          <a:lstStyle/>
          <a:p>
            <a:endParaRPr lang="ar-EG"/>
          </a:p>
        </p:txBody>
      </p:sp>
      <p:pic>
        <p:nvPicPr>
          <p:cNvPr id="12290" name="Picture 2"/>
          <p:cNvPicPr>
            <a:picLocks noChangeAspect="1" noChangeArrowheads="1"/>
          </p:cNvPicPr>
          <p:nvPr/>
        </p:nvPicPr>
        <p:blipFill>
          <a:blip r:embed="rId2"/>
          <a:srcRect/>
          <a:stretch>
            <a:fillRect/>
          </a:stretch>
        </p:blipFill>
        <p:spPr bwMode="auto">
          <a:xfrm>
            <a:off x="2970501" y="3886200"/>
            <a:ext cx="3201699" cy="14573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Oval 5"/>
          <p:cNvSpPr/>
          <p:nvPr/>
        </p:nvSpPr>
        <p:spPr>
          <a:xfrm>
            <a:off x="7315200" y="3505200"/>
            <a:ext cx="838200" cy="8382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7" name="Oval 6"/>
          <p:cNvSpPr/>
          <p:nvPr/>
        </p:nvSpPr>
        <p:spPr>
          <a:xfrm>
            <a:off x="7239000" y="4038600"/>
            <a:ext cx="1066800" cy="914400"/>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8" name="Rectangle 7"/>
          <p:cNvSpPr/>
          <p:nvPr/>
        </p:nvSpPr>
        <p:spPr>
          <a:xfrm>
            <a:off x="6858000" y="3200400"/>
            <a:ext cx="1828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sz="3200" b="1" dirty="0" smtClean="0">
                <a:solidFill>
                  <a:schemeClr val="bg2">
                    <a:lumMod val="25000"/>
                  </a:schemeClr>
                </a:solidFill>
              </a:rPr>
              <a:t>Probability Theory Vs Measure Theory</a:t>
            </a:r>
          </a:p>
          <a:p>
            <a:pPr algn="l" rtl="0"/>
            <a:r>
              <a:rPr lang="en-US" sz="3200" b="1" dirty="0" smtClean="0">
                <a:solidFill>
                  <a:srgbClr val="FF0000"/>
                </a:solidFill>
              </a:rPr>
              <a:t>Difference</a:t>
            </a:r>
          </a:p>
          <a:p>
            <a:pPr algn="l" rtl="0"/>
            <a:r>
              <a:rPr lang="en-US" sz="3200" b="1" dirty="0" smtClean="0"/>
              <a:t>Probability assigns the value of 1 to all sets ( the entire abstract space)</a:t>
            </a:r>
          </a:p>
          <a:p>
            <a:pPr algn="l" rtl="0"/>
            <a:r>
              <a:rPr lang="en-US" sz="3200" b="1" dirty="0" smtClean="0"/>
              <a:t>Means:</a:t>
            </a:r>
          </a:p>
          <a:p>
            <a:pPr algn="l" rtl="0">
              <a:buNone/>
            </a:pPr>
            <a:r>
              <a:rPr lang="en-US" sz="3200" b="1" dirty="0" smtClean="0"/>
              <a:t>Abstract space contains every possible outcome of an experiment or probability = 1</a:t>
            </a:r>
          </a:p>
          <a:p>
            <a:pPr algn="l" rtl="0">
              <a:buNone/>
            </a:pPr>
            <a:r>
              <a:rPr lang="en-US" sz="3200" b="1" dirty="0" smtClean="0"/>
              <a:t>But subsets of space have some un certainty or probability &lt; 1</a:t>
            </a:r>
          </a:p>
          <a:p>
            <a:pPr algn="l" rtl="0"/>
            <a:endParaRPr lang="en-US" sz="3200" b="1" dirty="0" smtClean="0"/>
          </a:p>
        </p:txBody>
      </p:sp>
      <p:sp>
        <p:nvSpPr>
          <p:cNvPr id="3" name="Title 2"/>
          <p:cNvSpPr>
            <a:spLocks noGrp="1"/>
          </p:cNvSpPr>
          <p:nvPr>
            <p:ph type="title"/>
          </p:nvPr>
        </p:nvSpPr>
        <p:spPr/>
        <p:txBody>
          <a:bodyPr>
            <a:normAutofit/>
          </a:bodyPr>
          <a:lstStyle/>
          <a:p>
            <a:r>
              <a:rPr lang="en-US" sz="4800" dirty="0" smtClean="0"/>
              <a:t>Introduction</a:t>
            </a:r>
            <a:endParaRPr lang="ar-EG" sz="4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smtClean="0"/>
              <a:t>the limit of an increasing sequence of sets can be </a:t>
            </a:r>
            <a:r>
              <a:rPr lang="en-US" dirty="0" smtClean="0"/>
              <a:t>defined </a:t>
            </a:r>
            <a:r>
              <a:rPr lang="en-US" dirty="0" smtClean="0"/>
              <a:t>as the union of all of the sets in the sequence since the union contains all of the points in all of the sets in the sequence</a:t>
            </a:r>
          </a:p>
          <a:p>
            <a:pPr algn="l" rtl="0">
              <a:buNone/>
            </a:pPr>
            <a:r>
              <a:rPr lang="en-US" dirty="0" smtClean="0"/>
              <a:t>and does not contain any points not contained in at least one set (and hence an </a:t>
            </a:r>
            <a:r>
              <a:rPr lang="en-US" dirty="0" smtClean="0"/>
              <a:t>infinite </a:t>
            </a:r>
            <a:r>
              <a:rPr lang="en-US" dirty="0" smtClean="0"/>
              <a:t>number of sets) in the sequence:</a:t>
            </a:r>
            <a:endParaRPr lang="ar-EG" dirty="0"/>
          </a:p>
        </p:txBody>
      </p:sp>
      <p:sp>
        <p:nvSpPr>
          <p:cNvPr id="3" name="Title 2"/>
          <p:cNvSpPr>
            <a:spLocks noGrp="1"/>
          </p:cNvSpPr>
          <p:nvPr>
            <p:ph type="title"/>
          </p:nvPr>
        </p:nvSpPr>
        <p:spPr/>
        <p:txBody>
          <a:bodyPr>
            <a:normAutofit/>
          </a:bodyPr>
          <a:lstStyle/>
          <a:p>
            <a:pPr rtl="0"/>
            <a:r>
              <a:rPr lang="en-US" dirty="0" smtClean="0"/>
              <a:t>Limits of sets</a:t>
            </a:r>
            <a:endParaRPr lang="ar-EG" dirty="0"/>
          </a:p>
        </p:txBody>
      </p:sp>
      <p:pic>
        <p:nvPicPr>
          <p:cNvPr id="13316" name="Picture 4"/>
          <p:cNvPicPr>
            <a:picLocks noChangeAspect="1" noChangeArrowheads="1"/>
          </p:cNvPicPr>
          <p:nvPr/>
        </p:nvPicPr>
        <p:blipFill>
          <a:blip r:embed="rId2"/>
          <a:srcRect/>
          <a:stretch>
            <a:fillRect/>
          </a:stretch>
        </p:blipFill>
        <p:spPr bwMode="auto">
          <a:xfrm>
            <a:off x="2971800" y="4724400"/>
            <a:ext cx="3660424" cy="157638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EG"/>
          </a:p>
        </p:txBody>
      </p:sp>
      <p:pic>
        <p:nvPicPr>
          <p:cNvPr id="14338" name="Picture 2"/>
          <p:cNvPicPr>
            <a:picLocks noGrp="1" noChangeAspect="1" noChangeArrowheads="1"/>
          </p:cNvPicPr>
          <p:nvPr>
            <p:ph idx="1"/>
          </p:nvPr>
        </p:nvPicPr>
        <p:blipFill>
          <a:blip r:embed="rId2"/>
          <a:srcRect/>
          <a:stretch>
            <a:fillRect/>
          </a:stretch>
        </p:blipFill>
        <p:spPr bwMode="auto">
          <a:xfrm>
            <a:off x="1828800" y="1600200"/>
            <a:ext cx="4824068" cy="392083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dirty="0"/>
          </a:p>
        </p:txBody>
      </p:sp>
      <p:sp>
        <p:nvSpPr>
          <p:cNvPr id="3" name="Title 2"/>
          <p:cNvSpPr>
            <a:spLocks noGrp="1"/>
          </p:cNvSpPr>
          <p:nvPr>
            <p:ph type="title"/>
          </p:nvPr>
        </p:nvSpPr>
        <p:spPr/>
        <p:txBody>
          <a:bodyPr/>
          <a:lstStyle/>
          <a:p>
            <a:r>
              <a:rPr lang="en-US" dirty="0" smtClean="0"/>
              <a:t>Decreasing</a:t>
            </a:r>
            <a:endParaRPr lang="ar-EG" dirty="0"/>
          </a:p>
        </p:txBody>
      </p:sp>
      <p:pic>
        <p:nvPicPr>
          <p:cNvPr id="15362" name="Picture 2"/>
          <p:cNvPicPr>
            <a:picLocks noChangeAspect="1" noChangeArrowheads="1"/>
          </p:cNvPicPr>
          <p:nvPr/>
        </p:nvPicPr>
        <p:blipFill>
          <a:blip r:embed="rId2"/>
          <a:srcRect/>
          <a:stretch>
            <a:fillRect/>
          </a:stretch>
        </p:blipFill>
        <p:spPr bwMode="auto">
          <a:xfrm>
            <a:off x="2543175" y="1742180"/>
            <a:ext cx="3248025" cy="2567883"/>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2438400" y="4343400"/>
            <a:ext cx="3609686" cy="16097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752601"/>
            <a:ext cx="7772400" cy="1829761"/>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6000" b="1" dirty="0" smtClean="0">
                <a:solidFill>
                  <a:schemeClr val="tx2"/>
                </a:solidFill>
                <a:effectLst>
                  <a:outerShdw blurRad="31750" dist="25400" dir="5400000" algn="tl" rotWithShape="0">
                    <a:srgbClr val="000000">
                      <a:alpha val="25000"/>
                    </a:srgbClr>
                  </a:outerShdw>
                </a:effectLst>
                <a:latin typeface="+mj-lt"/>
                <a:ea typeface="+mj-ea"/>
                <a:cs typeface="+mj-cs"/>
              </a:rPr>
              <a:t>Ch 3</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Random</a:t>
            </a:r>
            <a:r>
              <a:rPr kumimoji="0" lang="en-US" sz="6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Variables, Vectors and Processes</a:t>
            </a:r>
            <a:endParaRPr kumimoji="0" lang="ar-EG" sz="6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524000"/>
            <a:ext cx="8229600" cy="4525963"/>
          </a:xfrm>
        </p:spPr>
        <p:txBody>
          <a:bodyPr>
            <a:normAutofit/>
          </a:bodyPr>
          <a:lstStyle/>
          <a:p>
            <a:pPr algn="just" rtl="0"/>
            <a:r>
              <a:rPr lang="en-US" dirty="0" smtClean="0"/>
              <a:t>The name random variable suggests a variable that takes on values randomly. </a:t>
            </a:r>
          </a:p>
          <a:p>
            <a:pPr algn="just" rtl="0"/>
            <a:r>
              <a:rPr lang="en-US" dirty="0" smtClean="0"/>
              <a:t>observer who is measuring the amount of </a:t>
            </a:r>
            <a:r>
              <a:rPr lang="en-US" dirty="0" smtClean="0">
                <a:solidFill>
                  <a:srgbClr val="FF0000"/>
                </a:solidFill>
              </a:rPr>
              <a:t>noise</a:t>
            </a:r>
            <a:r>
              <a:rPr lang="en-US" dirty="0" smtClean="0"/>
              <a:t> on a communication link sees a random variable in this sense.</a:t>
            </a:r>
          </a:p>
          <a:p>
            <a:pPr algn="just" rtl="0"/>
            <a:r>
              <a:rPr lang="en-US" dirty="0" smtClean="0"/>
              <a:t>Mathematically a random variable is neither random nor a variable – it is just a </a:t>
            </a:r>
            <a:r>
              <a:rPr lang="en-US" dirty="0" smtClean="0"/>
              <a:t>function , </a:t>
            </a:r>
            <a:r>
              <a:rPr lang="en-US" dirty="0" smtClean="0"/>
              <a:t>but for the moment we informally define a random variable as a </a:t>
            </a:r>
            <a:r>
              <a:rPr lang="en-US" dirty="0" smtClean="0">
                <a:solidFill>
                  <a:srgbClr val="FF0000"/>
                </a:solidFill>
              </a:rPr>
              <a:t>function</a:t>
            </a:r>
            <a:r>
              <a:rPr lang="en-US" dirty="0" smtClean="0"/>
              <a:t>.</a:t>
            </a:r>
            <a:endParaRPr lang="ar-EG" dirty="0"/>
          </a:p>
        </p:txBody>
      </p:sp>
      <p:sp>
        <p:nvSpPr>
          <p:cNvPr id="3" name="Title 2"/>
          <p:cNvSpPr>
            <a:spLocks noGrp="1"/>
          </p:cNvSpPr>
          <p:nvPr>
            <p:ph type="title"/>
          </p:nvPr>
        </p:nvSpPr>
        <p:spPr/>
        <p:txBody>
          <a:bodyPr/>
          <a:lstStyle/>
          <a:p>
            <a:r>
              <a:rPr lang="en-US" dirty="0" smtClean="0"/>
              <a:t>Random Variables</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848600" cy="5509200"/>
          </a:xfrm>
          <a:prstGeom prst="rect">
            <a:avLst/>
          </a:prstGeom>
        </p:spPr>
        <p:txBody>
          <a:bodyPr wrap="square">
            <a:spAutoFit/>
          </a:bodyPr>
          <a:lstStyle/>
          <a:p>
            <a:pPr algn="just"/>
            <a:r>
              <a:rPr lang="en-US" sz="3200" dirty="0" smtClean="0"/>
              <a:t>A random variable is perhaps best thought of as a </a:t>
            </a:r>
            <a:r>
              <a:rPr lang="en-US" sz="3200" dirty="0" smtClean="0">
                <a:solidFill>
                  <a:srgbClr val="FF0000"/>
                </a:solidFill>
              </a:rPr>
              <a:t>measurement</a:t>
            </a:r>
            <a:r>
              <a:rPr lang="en-US" sz="3200" dirty="0" smtClean="0"/>
              <a:t> on a probability space; that is, for each </a:t>
            </a:r>
            <a:r>
              <a:rPr lang="en-US" sz="3200" dirty="0" smtClean="0">
                <a:solidFill>
                  <a:srgbClr val="FF0000"/>
                </a:solidFill>
              </a:rPr>
              <a:t>sample point ω</a:t>
            </a:r>
            <a:r>
              <a:rPr lang="en-US" sz="3200" dirty="0" smtClean="0"/>
              <a:t> the random variable produces some value, denoted functionally as </a:t>
            </a:r>
            <a:r>
              <a:rPr lang="en-US" sz="3200" dirty="0" smtClean="0">
                <a:solidFill>
                  <a:srgbClr val="FF0000"/>
                </a:solidFill>
              </a:rPr>
              <a:t>f(ω)</a:t>
            </a:r>
            <a:r>
              <a:rPr lang="en-US" sz="3200" dirty="0" smtClean="0"/>
              <a:t>. One can view ω as the result of some experiment and f(ω) as the result of a measurement made on the experiment, as in the example of the simple binary quantizer</a:t>
            </a:r>
            <a:endParaRPr lang="ar-EG"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5078313"/>
          </a:xfrm>
          <a:prstGeom prst="rect">
            <a:avLst/>
          </a:prstGeom>
        </p:spPr>
        <p:txBody>
          <a:bodyPr wrap="square">
            <a:spAutoFit/>
          </a:bodyPr>
          <a:lstStyle/>
          <a:p>
            <a:pPr algn="just"/>
            <a:r>
              <a:rPr lang="en-US" sz="3600" dirty="0" smtClean="0"/>
              <a:t>The experiment </a:t>
            </a:r>
            <a:r>
              <a:rPr lang="en-US" sz="3600" dirty="0" smtClean="0">
                <a:solidFill>
                  <a:srgbClr val="FF0000"/>
                </a:solidFill>
              </a:rPr>
              <a:t>outcome ω </a:t>
            </a:r>
            <a:r>
              <a:rPr lang="en-US" sz="3600" dirty="0" smtClean="0"/>
              <a:t>is from an abstract space, e.g., real numbers, integers, ASCII  characters, waveforms,</a:t>
            </a:r>
          </a:p>
          <a:p>
            <a:pPr algn="just"/>
            <a:r>
              <a:rPr lang="en-US" sz="3600" dirty="0" smtClean="0"/>
              <a:t>sequences, Chinese characters, etc. </a:t>
            </a:r>
            <a:r>
              <a:rPr lang="en-US" sz="3600" dirty="0" smtClean="0">
                <a:solidFill>
                  <a:srgbClr val="FF0000"/>
                </a:solidFill>
              </a:rPr>
              <a:t>The resulting value of the measurement or random variable f(ω)</a:t>
            </a:r>
            <a:r>
              <a:rPr lang="en-US" sz="3600" dirty="0" smtClean="0"/>
              <a:t>, however, must be “concrete” in the sense of being a real number, e.g., a meter reading. </a:t>
            </a:r>
            <a:endParaRPr lang="ar-EG" sz="3600"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7315200" cy="2677656"/>
          </a:xfrm>
          <a:prstGeom prst="rect">
            <a:avLst/>
          </a:prstGeom>
        </p:spPr>
        <p:txBody>
          <a:bodyPr wrap="square">
            <a:spAutoFit/>
          </a:bodyPr>
          <a:lstStyle/>
          <a:p>
            <a:r>
              <a:rPr lang="en-US" sz="2800" dirty="0" smtClean="0">
                <a:solidFill>
                  <a:srgbClr val="FF0000"/>
                </a:solidFill>
              </a:rPr>
              <a:t>The randomness is all in the original probability space and not in the random variable; that is, once the ω is selected in a “random” way, the output value or sample value of the random variable is determined.</a:t>
            </a:r>
            <a:endParaRPr lang="ar-EG" sz="2800" dirty="0"/>
          </a:p>
        </p:txBody>
      </p:sp>
      <p:sp>
        <p:nvSpPr>
          <p:cNvPr id="3" name="Title 2"/>
          <p:cNvSpPr>
            <a:spLocks noGrp="1"/>
          </p:cNvSpPr>
          <p:nvPr>
            <p:ph type="title"/>
          </p:nvPr>
        </p:nvSpPr>
        <p:spPr/>
        <p:txBody>
          <a:bodyPr/>
          <a:lstStyle/>
          <a:p>
            <a:r>
              <a:rPr lang="en-US" dirty="0" smtClean="0"/>
              <a:t>Note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ar-EG" dirty="0"/>
          </a:p>
        </p:txBody>
      </p:sp>
      <p:sp>
        <p:nvSpPr>
          <p:cNvPr id="3" name="Rectangle 2"/>
          <p:cNvSpPr/>
          <p:nvPr/>
        </p:nvSpPr>
        <p:spPr>
          <a:xfrm>
            <a:off x="457200" y="1143000"/>
            <a:ext cx="8534400" cy="3970318"/>
          </a:xfrm>
          <a:prstGeom prst="rect">
            <a:avLst/>
          </a:prstGeom>
        </p:spPr>
        <p:txBody>
          <a:bodyPr wrap="square">
            <a:spAutoFit/>
          </a:bodyPr>
          <a:lstStyle/>
          <a:p>
            <a:r>
              <a:rPr lang="en-US" sz="2800" dirty="0" smtClean="0"/>
              <a:t>Alternatively, the original point </a:t>
            </a:r>
            <a:r>
              <a:rPr lang="en-US" sz="2800" dirty="0" smtClean="0">
                <a:solidFill>
                  <a:srgbClr val="FF0000"/>
                </a:solidFill>
              </a:rPr>
              <a:t>ω</a:t>
            </a:r>
            <a:r>
              <a:rPr lang="en-US" sz="2800" dirty="0" smtClean="0"/>
              <a:t> can be viewed as an </a:t>
            </a:r>
            <a:r>
              <a:rPr lang="en-US" sz="2800" dirty="0" smtClean="0">
                <a:solidFill>
                  <a:srgbClr val="FF0000"/>
                </a:solidFill>
              </a:rPr>
              <a:t>“input signal</a:t>
            </a:r>
            <a:r>
              <a:rPr lang="en-US" sz="2800" dirty="0" smtClean="0"/>
              <a:t>” and the random variable f can be viewed as </a:t>
            </a:r>
            <a:r>
              <a:rPr lang="en-US" sz="2800" dirty="0" smtClean="0">
                <a:solidFill>
                  <a:srgbClr val="FF0000"/>
                </a:solidFill>
              </a:rPr>
              <a:t>“signal processing</a:t>
            </a:r>
            <a:r>
              <a:rPr lang="en-US" sz="2800" dirty="0" smtClean="0"/>
              <a:t>,” i.e., the</a:t>
            </a:r>
          </a:p>
          <a:p>
            <a:r>
              <a:rPr lang="en-US" sz="2800" dirty="0" smtClean="0"/>
              <a:t>input signal ω is converted into an “output signal” </a:t>
            </a:r>
            <a:r>
              <a:rPr lang="en-US" sz="2800" dirty="0" smtClean="0">
                <a:solidFill>
                  <a:srgbClr val="FF0000"/>
                </a:solidFill>
              </a:rPr>
              <a:t>f(ω)</a:t>
            </a:r>
            <a:r>
              <a:rPr lang="en-US" sz="2800" dirty="0" smtClean="0"/>
              <a:t> by the random variable. This viewpoint becomes both precise and relevant when we choose our original sample space to be a signal space and we generalize random</a:t>
            </a:r>
          </a:p>
          <a:p>
            <a:r>
              <a:rPr lang="en-US" sz="2800" dirty="0" smtClean="0"/>
              <a:t>variables by random vectors and processes.</a:t>
            </a:r>
            <a:endParaRPr lang="ar-EG"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Spinning Wheel Experiment</a:t>
            </a:r>
            <a:endParaRPr lang="ar-EG" dirty="0"/>
          </a:p>
        </p:txBody>
      </p:sp>
      <p:sp>
        <p:nvSpPr>
          <p:cNvPr id="4" name="Rectangle 3"/>
          <p:cNvSpPr/>
          <p:nvPr/>
        </p:nvSpPr>
        <p:spPr>
          <a:xfrm>
            <a:off x="457200" y="1305342"/>
            <a:ext cx="8001000" cy="4154984"/>
          </a:xfrm>
          <a:prstGeom prst="rect">
            <a:avLst/>
          </a:prstGeom>
        </p:spPr>
        <p:txBody>
          <a:bodyPr wrap="square">
            <a:spAutoFit/>
          </a:bodyPr>
          <a:lstStyle/>
          <a:p>
            <a:pPr algn="just"/>
            <a:r>
              <a:rPr lang="en-US" sz="2400" dirty="0" smtClean="0"/>
              <a:t>where we defined a </a:t>
            </a:r>
            <a:r>
              <a:rPr lang="en-US" sz="2400" dirty="0" smtClean="0">
                <a:solidFill>
                  <a:srgbClr val="FF0000"/>
                </a:solidFill>
              </a:rPr>
              <a:t>random variable q </a:t>
            </a:r>
            <a:r>
              <a:rPr lang="en-US" sz="2400" dirty="0" smtClean="0"/>
              <a:t>on the spinning wheel experiment which produced an output with the same </a:t>
            </a:r>
            <a:r>
              <a:rPr lang="en-US" sz="2400" dirty="0" err="1" smtClean="0"/>
              <a:t>pmf</a:t>
            </a:r>
            <a:r>
              <a:rPr lang="en-US" sz="2400" dirty="0" smtClean="0"/>
              <a:t> as a uniform coin </a:t>
            </a:r>
            <a:r>
              <a:rPr lang="en-US" sz="2400" dirty="0" err="1" smtClean="0"/>
              <a:t>ﬂip</a:t>
            </a:r>
            <a:r>
              <a:rPr lang="en-US" sz="2400" dirty="0" smtClean="0"/>
              <a:t>. </a:t>
            </a:r>
          </a:p>
          <a:p>
            <a:pPr algn="just"/>
            <a:endParaRPr lang="en-US" sz="2400" dirty="0" smtClean="0"/>
          </a:p>
          <a:p>
            <a:pPr algn="just"/>
            <a:r>
              <a:rPr lang="en-US" sz="2400" dirty="0" smtClean="0"/>
              <a:t>Begin with a probability space (Ω, F, P) where Ω = ℜ and the probability P is </a:t>
            </a:r>
            <a:r>
              <a:rPr lang="en-US" sz="2400" dirty="0" smtClean="0"/>
              <a:t>defined </a:t>
            </a:r>
            <a:r>
              <a:rPr lang="en-US" sz="2400" dirty="0" smtClean="0"/>
              <a:t>by (2.2) using the uniform </a:t>
            </a:r>
            <a:r>
              <a:rPr lang="en-US" sz="2400" dirty="0" err="1" smtClean="0"/>
              <a:t>pdf</a:t>
            </a:r>
            <a:r>
              <a:rPr lang="en-US" sz="2400" dirty="0" smtClean="0"/>
              <a:t> on [0, 1) </a:t>
            </a:r>
          </a:p>
          <a:p>
            <a:pPr algn="just"/>
            <a:endParaRPr lang="en-US" sz="2400" dirty="0" smtClean="0"/>
          </a:p>
          <a:p>
            <a:pPr algn="just"/>
            <a:r>
              <a:rPr lang="en-US" sz="2400" dirty="0" err="1" smtClean="0"/>
              <a:t>Deﬁne</a:t>
            </a:r>
            <a:r>
              <a:rPr lang="en-US" sz="2400" dirty="0" smtClean="0"/>
              <a:t> the function Y : ℜ → {0, 1} by</a:t>
            </a:r>
          </a:p>
          <a:p>
            <a:pPr algn="just"/>
            <a:endParaRPr lang="ar-EG" sz="2400" dirty="0" smtClean="0"/>
          </a:p>
          <a:p>
            <a:pPr algn="just"/>
            <a:endParaRPr lang="ar-EG" sz="2400" dirty="0" smtClean="0"/>
          </a:p>
        </p:txBody>
      </p:sp>
      <p:pic>
        <p:nvPicPr>
          <p:cNvPr id="2050" name="Picture 2"/>
          <p:cNvPicPr>
            <a:picLocks noChangeAspect="1" noChangeArrowheads="1"/>
          </p:cNvPicPr>
          <p:nvPr/>
        </p:nvPicPr>
        <p:blipFill>
          <a:blip r:embed="rId2"/>
          <a:srcRect/>
          <a:stretch>
            <a:fillRect/>
          </a:stretch>
        </p:blipFill>
        <p:spPr bwMode="auto">
          <a:xfrm>
            <a:off x="1524000" y="4800600"/>
            <a:ext cx="5964540" cy="126206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smtClean="0"/>
              <a:t>Probability theory Basic Concept</a:t>
            </a:r>
            <a:endParaRPr lang="ar-EG" sz="4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382000" cy="5170646"/>
          </a:xfrm>
          <a:prstGeom prst="rect">
            <a:avLst/>
          </a:prstGeom>
        </p:spPr>
        <p:txBody>
          <a:bodyPr wrap="square">
            <a:spAutoFit/>
          </a:bodyPr>
          <a:lstStyle/>
          <a:p>
            <a:pPr algn="just"/>
            <a:r>
              <a:rPr lang="en-US" sz="3000" dirty="0" smtClean="0"/>
              <a:t>When performs the experiment of spinning the pointer, we do not actually observe the pointer, </a:t>
            </a:r>
            <a:r>
              <a:rPr lang="en-US" sz="3000" dirty="0" smtClean="0">
                <a:solidFill>
                  <a:srgbClr val="FF0000"/>
                </a:solidFill>
              </a:rPr>
              <a:t>but only the resulting binary value of Y </a:t>
            </a:r>
            <a:r>
              <a:rPr lang="en-US" sz="3000" dirty="0" smtClean="0"/>
              <a:t>, </a:t>
            </a:r>
            <a:r>
              <a:rPr lang="en-US" sz="3000" dirty="0" smtClean="0">
                <a:solidFill>
                  <a:schemeClr val="bg2">
                    <a:lumMod val="50000"/>
                  </a:schemeClr>
                </a:solidFill>
              </a:rPr>
              <a:t>which can be thought of as signal processing or as a measurement on the original experiment</a:t>
            </a:r>
            <a:r>
              <a:rPr lang="en-US" sz="3000" dirty="0" smtClean="0"/>
              <a:t>.</a:t>
            </a:r>
          </a:p>
          <a:p>
            <a:pPr algn="just"/>
            <a:r>
              <a:rPr lang="en-US" sz="3000" dirty="0" smtClean="0"/>
              <a:t>any function defined on the sample space of an experiment is called a random variable.</a:t>
            </a:r>
          </a:p>
          <a:p>
            <a:pPr algn="just"/>
            <a:r>
              <a:rPr lang="en-US" sz="3000" dirty="0" smtClean="0">
                <a:solidFill>
                  <a:srgbClr val="FF0000"/>
                </a:solidFill>
              </a:rPr>
              <a:t>The “randomness” of a random variable is “inherited” from the underlying experiment</a:t>
            </a:r>
            <a:endParaRPr lang="ar-EG" sz="3000"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Probability </a:t>
            </a:r>
            <a:r>
              <a:rPr lang="en-US" dirty="0" err="1" smtClean="0"/>
              <a:t>Mearsure</a:t>
            </a:r>
            <a:endParaRPr lang="ar-EG" dirty="0"/>
          </a:p>
        </p:txBody>
      </p:sp>
      <p:sp>
        <p:nvSpPr>
          <p:cNvPr id="4" name="Rectangle 3"/>
          <p:cNvSpPr/>
          <p:nvPr/>
        </p:nvSpPr>
        <p:spPr>
          <a:xfrm>
            <a:off x="381000" y="1166843"/>
            <a:ext cx="8305800" cy="2677656"/>
          </a:xfrm>
          <a:prstGeom prst="rect">
            <a:avLst/>
          </a:prstGeom>
        </p:spPr>
        <p:txBody>
          <a:bodyPr wrap="square">
            <a:spAutoFit/>
          </a:bodyPr>
          <a:lstStyle/>
          <a:p>
            <a:pPr algn="just"/>
            <a:r>
              <a:rPr lang="en-US" sz="2400" dirty="0" smtClean="0"/>
              <a:t>To avoid confusion with the </a:t>
            </a:r>
            <a:r>
              <a:rPr lang="en-US" sz="2400" dirty="0" smtClean="0">
                <a:solidFill>
                  <a:srgbClr val="FF0000"/>
                </a:solidFill>
              </a:rPr>
              <a:t>probability measure P</a:t>
            </a:r>
            <a:r>
              <a:rPr lang="en-US" sz="2400" dirty="0" smtClean="0"/>
              <a:t> of the original experiment, we refer to the probability measure associated with outcomes of Y as P</a:t>
            </a:r>
            <a:r>
              <a:rPr lang="en-US" sz="1600" dirty="0" smtClean="0"/>
              <a:t>Y </a:t>
            </a:r>
            <a:r>
              <a:rPr lang="en-US" sz="2400" dirty="0" smtClean="0"/>
              <a:t>(F)</a:t>
            </a:r>
          </a:p>
          <a:p>
            <a:pPr algn="just"/>
            <a:r>
              <a:rPr lang="en-US" sz="2400" dirty="0" smtClean="0">
                <a:solidFill>
                  <a:srgbClr val="FF0000"/>
                </a:solidFill>
              </a:rPr>
              <a:t>. P</a:t>
            </a:r>
            <a:r>
              <a:rPr lang="en-US" sz="1600" dirty="0" smtClean="0">
                <a:solidFill>
                  <a:srgbClr val="FF0000"/>
                </a:solidFill>
              </a:rPr>
              <a:t>Y </a:t>
            </a:r>
            <a:r>
              <a:rPr lang="en-US" sz="2400" dirty="0" smtClean="0">
                <a:solidFill>
                  <a:srgbClr val="FF0000"/>
                </a:solidFill>
              </a:rPr>
              <a:t>is called the distribution of the random variable Y</a:t>
            </a:r>
            <a:r>
              <a:rPr lang="en-US" sz="2400" dirty="0" smtClean="0"/>
              <a:t> . The probability P</a:t>
            </a:r>
            <a:r>
              <a:rPr lang="en-US" dirty="0" smtClean="0"/>
              <a:t>Y</a:t>
            </a:r>
            <a:r>
              <a:rPr lang="en-US" sz="2400" dirty="0" smtClean="0"/>
              <a:t>(F) can be defined in a natural way as the probability computed using P of all the original samples that are mapped by Y into the subset F:</a:t>
            </a:r>
            <a:endParaRPr lang="ar-EG" sz="2400" dirty="0"/>
          </a:p>
        </p:txBody>
      </p:sp>
      <p:pic>
        <p:nvPicPr>
          <p:cNvPr id="3074" name="Picture 2"/>
          <p:cNvPicPr>
            <a:picLocks noChangeAspect="1" noChangeArrowheads="1"/>
          </p:cNvPicPr>
          <p:nvPr/>
        </p:nvPicPr>
        <p:blipFill>
          <a:blip r:embed="rId2"/>
          <a:srcRect/>
          <a:stretch>
            <a:fillRect/>
          </a:stretch>
        </p:blipFill>
        <p:spPr bwMode="auto">
          <a:xfrm>
            <a:off x="1600200" y="4648200"/>
            <a:ext cx="5511438" cy="8334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3217" y="2362200"/>
            <a:ext cx="9020783" cy="29718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143000" y="914400"/>
            <a:ext cx="5511438" cy="8334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Inverse Image of a Set</a:t>
            </a:r>
            <a:endParaRPr lang="ar-EG" dirty="0"/>
          </a:p>
        </p:txBody>
      </p:sp>
      <p:pic>
        <p:nvPicPr>
          <p:cNvPr id="5122" name="Picture 2"/>
          <p:cNvPicPr>
            <a:picLocks noChangeAspect="1" noChangeArrowheads="1"/>
          </p:cNvPicPr>
          <p:nvPr/>
        </p:nvPicPr>
        <p:blipFill>
          <a:blip r:embed="rId2"/>
          <a:srcRect/>
          <a:stretch>
            <a:fillRect/>
          </a:stretch>
        </p:blipFill>
        <p:spPr bwMode="auto">
          <a:xfrm>
            <a:off x="381000" y="1600200"/>
            <a:ext cx="8411661" cy="3810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828800" y="5638800"/>
            <a:ext cx="5511438" cy="8334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 (Inverse Image Meaning)</a:t>
            </a:r>
            <a:endParaRPr lang="ar-EG" dirty="0"/>
          </a:p>
        </p:txBody>
      </p:sp>
      <p:sp>
        <p:nvSpPr>
          <p:cNvPr id="4" name="Rectangle 3"/>
          <p:cNvSpPr/>
          <p:nvPr/>
        </p:nvSpPr>
        <p:spPr>
          <a:xfrm>
            <a:off x="990600" y="1524000"/>
            <a:ext cx="6934200" cy="3539430"/>
          </a:xfrm>
          <a:prstGeom prst="rect">
            <a:avLst/>
          </a:prstGeom>
        </p:spPr>
        <p:txBody>
          <a:bodyPr wrap="square">
            <a:spAutoFit/>
          </a:bodyPr>
          <a:lstStyle/>
          <a:p>
            <a:pPr algn="just"/>
            <a:r>
              <a:rPr lang="en-US" sz="2800" dirty="0" smtClean="0"/>
              <a:t>that is, the inverse image of a given set (output) under a mapping is the collection of all points in the original space (input points) which map into the given (output) set. </a:t>
            </a:r>
            <a:r>
              <a:rPr lang="en-US" sz="2800" dirty="0" smtClean="0">
                <a:solidFill>
                  <a:srgbClr val="FF0000"/>
                </a:solidFill>
              </a:rPr>
              <a:t>This result is sometimes called the fundamental derived distribution formula or the inverse image formula. </a:t>
            </a:r>
            <a:endParaRPr lang="ar-EG" sz="2800"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probability measure P</a:t>
            </a:r>
            <a:r>
              <a:rPr lang="en-US" sz="2800" dirty="0" smtClean="0"/>
              <a:t>Y</a:t>
            </a:r>
            <a:endParaRPr lang="ar-EG" dirty="0"/>
          </a:p>
        </p:txBody>
      </p:sp>
      <p:pic>
        <p:nvPicPr>
          <p:cNvPr id="6146" name="Picture 2"/>
          <p:cNvPicPr>
            <a:picLocks noChangeAspect="1" noChangeArrowheads="1"/>
          </p:cNvPicPr>
          <p:nvPr/>
        </p:nvPicPr>
        <p:blipFill>
          <a:blip r:embed="rId2"/>
          <a:srcRect t="1961"/>
          <a:stretch>
            <a:fillRect/>
          </a:stretch>
        </p:blipFill>
        <p:spPr bwMode="auto">
          <a:xfrm>
            <a:off x="152400" y="1752600"/>
            <a:ext cx="8549182" cy="3810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Random Vectors</a:t>
            </a:r>
            <a:endParaRPr lang="ar-EG" dirty="0">
              <a:solidFill>
                <a:srgbClr val="FF0000"/>
              </a:solidFill>
            </a:endParaRPr>
          </a:p>
        </p:txBody>
      </p:sp>
      <p:sp>
        <p:nvSpPr>
          <p:cNvPr id="4" name="Rectangle 3"/>
          <p:cNvSpPr/>
          <p:nvPr/>
        </p:nvSpPr>
        <p:spPr>
          <a:xfrm>
            <a:off x="304800" y="1997839"/>
            <a:ext cx="8610600" cy="2246769"/>
          </a:xfrm>
          <a:prstGeom prst="rect">
            <a:avLst/>
          </a:prstGeom>
        </p:spPr>
        <p:txBody>
          <a:bodyPr wrap="square">
            <a:spAutoFit/>
          </a:bodyPr>
          <a:lstStyle/>
          <a:p>
            <a:pPr algn="just"/>
            <a:r>
              <a:rPr lang="en-US" sz="2800" dirty="0" smtClean="0"/>
              <a:t>The issue of the possible equality of </a:t>
            </a:r>
            <a:r>
              <a:rPr lang="en-US" sz="2800" dirty="0" smtClean="0">
                <a:solidFill>
                  <a:srgbClr val="FF0000"/>
                </a:solidFill>
              </a:rPr>
              <a:t>two random variables raises an interesting point</a:t>
            </a:r>
            <a:r>
              <a:rPr lang="en-US" sz="2800" dirty="0" smtClean="0"/>
              <a:t>. If you are told that Y and V are two separate random variables with </a:t>
            </a:r>
            <a:r>
              <a:rPr lang="en-US" sz="2800" dirty="0" err="1" smtClean="0"/>
              <a:t>pmf</a:t>
            </a:r>
            <a:r>
              <a:rPr lang="en-US" sz="2800" dirty="0" smtClean="0"/>
              <a:t> ’s </a:t>
            </a:r>
            <a:r>
              <a:rPr lang="en-US" sz="2800" dirty="0" err="1" smtClean="0"/>
              <a:t>pY</a:t>
            </a:r>
            <a:r>
              <a:rPr lang="en-US" sz="2800" dirty="0" smtClean="0"/>
              <a:t> and </a:t>
            </a:r>
            <a:r>
              <a:rPr lang="en-US" sz="2800" dirty="0" err="1" smtClean="0"/>
              <a:t>pV</a:t>
            </a:r>
            <a:endParaRPr lang="ar-EG" sz="2800" dirty="0" smtClean="0"/>
          </a:p>
          <a:p>
            <a:pPr algn="just"/>
            <a:endParaRPr lang="en-US" sz="2800" dirty="0" smtClean="0"/>
          </a:p>
        </p:txBody>
      </p:sp>
      <p:pic>
        <p:nvPicPr>
          <p:cNvPr id="5" name="Picture 2"/>
          <p:cNvPicPr>
            <a:picLocks noChangeAspect="1" noChangeArrowheads="1"/>
          </p:cNvPicPr>
          <p:nvPr/>
        </p:nvPicPr>
        <p:blipFill>
          <a:blip r:embed="rId2"/>
          <a:srcRect/>
          <a:stretch>
            <a:fillRect/>
          </a:stretch>
        </p:blipFill>
        <p:spPr bwMode="auto">
          <a:xfrm>
            <a:off x="76200" y="4419600"/>
            <a:ext cx="8980766" cy="198596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ar-EG" dirty="0"/>
          </a:p>
        </p:txBody>
      </p:sp>
      <p:pic>
        <p:nvPicPr>
          <p:cNvPr id="7171" name="Picture 3"/>
          <p:cNvPicPr>
            <a:picLocks noChangeAspect="1" noChangeArrowheads="1"/>
          </p:cNvPicPr>
          <p:nvPr/>
        </p:nvPicPr>
        <p:blipFill>
          <a:blip r:embed="rId2"/>
          <a:srcRect/>
          <a:stretch>
            <a:fillRect/>
          </a:stretch>
        </p:blipFill>
        <p:spPr bwMode="auto">
          <a:xfrm>
            <a:off x="0" y="1447800"/>
            <a:ext cx="8852287" cy="1766888"/>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62000" y="3733800"/>
            <a:ext cx="6981389" cy="10239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EG" dirty="0"/>
          </a:p>
        </p:txBody>
      </p:sp>
      <p:sp>
        <p:nvSpPr>
          <p:cNvPr id="4" name="Rectangle 3"/>
          <p:cNvSpPr/>
          <p:nvPr/>
        </p:nvSpPr>
        <p:spPr>
          <a:xfrm>
            <a:off x="533400" y="1676400"/>
            <a:ext cx="8001000" cy="2677656"/>
          </a:xfrm>
          <a:prstGeom prst="rect">
            <a:avLst/>
          </a:prstGeom>
        </p:spPr>
        <p:txBody>
          <a:bodyPr wrap="square">
            <a:spAutoFit/>
          </a:bodyPr>
          <a:lstStyle/>
          <a:p>
            <a:pPr algn="just"/>
            <a:r>
              <a:rPr lang="en-US" sz="2800" dirty="0" smtClean="0"/>
              <a:t>As previously observed, </a:t>
            </a:r>
            <a:r>
              <a:rPr lang="en-US" sz="2800" dirty="0" err="1" smtClean="0"/>
              <a:t>pmf</a:t>
            </a:r>
            <a:r>
              <a:rPr lang="en-US" sz="2800" dirty="0" smtClean="0"/>
              <a:t> ’s describing the </a:t>
            </a:r>
            <a:r>
              <a:rPr lang="en-US" sz="2800" dirty="0" smtClean="0">
                <a:solidFill>
                  <a:srgbClr val="FF0000"/>
                </a:solidFill>
              </a:rPr>
              <a:t>joint behavior</a:t>
            </a:r>
            <a:r>
              <a:rPr lang="en-US" sz="2800" dirty="0" smtClean="0"/>
              <a:t> of several random variables are called joint </a:t>
            </a:r>
            <a:r>
              <a:rPr lang="en-US" sz="2800" dirty="0" err="1" smtClean="0"/>
              <a:t>pmf</a:t>
            </a:r>
            <a:r>
              <a:rPr lang="en-US" sz="2800" dirty="0" smtClean="0"/>
              <a:t> ’s and the corresponding distribution is called a joint distribution. Thus finding the entire distribution only requires</a:t>
            </a:r>
          </a:p>
        </p:txBody>
      </p:sp>
      <p:pic>
        <p:nvPicPr>
          <p:cNvPr id="8194" name="Picture 2"/>
          <p:cNvPicPr>
            <a:picLocks noChangeAspect="1" noChangeArrowheads="1"/>
          </p:cNvPicPr>
          <p:nvPr/>
        </p:nvPicPr>
        <p:blipFill>
          <a:blip r:embed="rId2"/>
          <a:srcRect/>
          <a:stretch>
            <a:fillRect/>
          </a:stretch>
        </p:blipFill>
        <p:spPr bwMode="auto">
          <a:xfrm>
            <a:off x="1510803" y="4572000"/>
            <a:ext cx="6185397" cy="187166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EG" dirty="0"/>
          </a:p>
        </p:txBody>
      </p:sp>
      <p:pic>
        <p:nvPicPr>
          <p:cNvPr id="9218" name="Picture 2"/>
          <p:cNvPicPr>
            <a:picLocks noChangeAspect="1" noChangeArrowheads="1"/>
          </p:cNvPicPr>
          <p:nvPr/>
        </p:nvPicPr>
        <p:blipFill>
          <a:blip r:embed="rId2"/>
          <a:srcRect/>
          <a:stretch>
            <a:fillRect/>
          </a:stretch>
        </p:blipFill>
        <p:spPr bwMode="auto">
          <a:xfrm>
            <a:off x="397190" y="1828800"/>
            <a:ext cx="8061010" cy="17002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4800" b="1" dirty="0" smtClean="0"/>
              <a:t>An abstract space Ω,</a:t>
            </a:r>
          </a:p>
          <a:p>
            <a:pPr algn="l" rtl="0"/>
            <a:r>
              <a:rPr lang="en-US" dirty="0" smtClean="0"/>
              <a:t> called a sample space, which contains all distinguishable elementary outcomes or results of an experiment.</a:t>
            </a:r>
          </a:p>
          <a:p>
            <a:pPr algn="l" rtl="0"/>
            <a:r>
              <a:rPr lang="en-US" dirty="0" smtClean="0"/>
              <a:t>These points might be names, numbers, or complicated signals.</a:t>
            </a:r>
          </a:p>
          <a:p>
            <a:pPr algn="l" rtl="0"/>
            <a:endParaRPr lang="ar-EG" dirty="0"/>
          </a:p>
        </p:txBody>
      </p:sp>
      <p:sp>
        <p:nvSpPr>
          <p:cNvPr id="3" name="Title 2"/>
          <p:cNvSpPr>
            <a:spLocks noGrp="1"/>
          </p:cNvSpPr>
          <p:nvPr>
            <p:ph type="title"/>
          </p:nvPr>
        </p:nvSpPr>
        <p:spPr/>
        <p:txBody>
          <a:bodyPr>
            <a:normAutofit fontScale="90000"/>
          </a:bodyPr>
          <a:lstStyle/>
          <a:p>
            <a:r>
              <a:rPr lang="en-US" sz="4400" dirty="0" smtClean="0"/>
              <a:t>Probability theory Basic Concept</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Random Process</a:t>
            </a:r>
            <a:endParaRPr lang="ar-EG" dirty="0"/>
          </a:p>
        </p:txBody>
      </p:sp>
      <p:sp>
        <p:nvSpPr>
          <p:cNvPr id="4" name="Rectangle 3"/>
          <p:cNvSpPr/>
          <p:nvPr/>
        </p:nvSpPr>
        <p:spPr>
          <a:xfrm>
            <a:off x="457200" y="1447800"/>
            <a:ext cx="8382000" cy="5262979"/>
          </a:xfrm>
          <a:prstGeom prst="rect">
            <a:avLst/>
          </a:prstGeom>
        </p:spPr>
        <p:txBody>
          <a:bodyPr wrap="square">
            <a:spAutoFit/>
          </a:bodyPr>
          <a:lstStyle/>
          <a:p>
            <a:pPr algn="just"/>
            <a:r>
              <a:rPr lang="en-US" sz="2800" dirty="0" smtClean="0"/>
              <a:t>It is straight forward conceptually to go from one random variable to k random variables constituting a </a:t>
            </a:r>
            <a:r>
              <a:rPr lang="en-US" sz="2800" dirty="0" smtClean="0">
                <a:solidFill>
                  <a:srgbClr val="FF0000"/>
                </a:solidFill>
              </a:rPr>
              <a:t>k-dimensional random vector</a:t>
            </a:r>
            <a:r>
              <a:rPr lang="en-US" sz="2800" dirty="0" smtClean="0"/>
              <a:t>. It is perhaps a greater leap to extend the idea to a random process. The idea is at least easy to state, but it will take more work to provide examples and the mathematical details will be more complicated. </a:t>
            </a:r>
          </a:p>
          <a:p>
            <a:pPr algn="just"/>
            <a:r>
              <a:rPr lang="en-US" sz="2800" dirty="0" smtClean="0">
                <a:solidFill>
                  <a:srgbClr val="FF0000"/>
                </a:solidFill>
              </a:rPr>
              <a:t>A random process is a sequence of random variables {</a:t>
            </a:r>
            <a:r>
              <a:rPr lang="en-US" sz="2800" dirty="0" err="1" smtClean="0">
                <a:solidFill>
                  <a:srgbClr val="FF0000"/>
                </a:solidFill>
              </a:rPr>
              <a:t>Xn</a:t>
            </a:r>
            <a:r>
              <a:rPr lang="en-US" sz="2800" dirty="0" smtClean="0">
                <a:solidFill>
                  <a:srgbClr val="FF0000"/>
                </a:solidFill>
              </a:rPr>
              <a:t> ; n = 0, 1, . . .} defined on a common experiment. </a:t>
            </a:r>
          </a:p>
          <a:p>
            <a:pPr algn="just"/>
            <a:endParaRPr lang="ar-EG" sz="28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51344"/>
            <a:ext cx="8305800" cy="5262979"/>
          </a:xfrm>
          <a:prstGeom prst="rect">
            <a:avLst/>
          </a:prstGeom>
        </p:spPr>
        <p:txBody>
          <a:bodyPr wrap="square">
            <a:spAutoFit/>
          </a:bodyPr>
          <a:lstStyle/>
          <a:p>
            <a:r>
              <a:rPr lang="en-US" sz="2800" dirty="0" smtClean="0"/>
              <a:t>It can be thought of as an infinite-dimensional random vector. To be more accurate, this is an example of a discrete time, one-sided random process</a:t>
            </a:r>
            <a:r>
              <a:rPr lang="en-US" sz="2800" dirty="0" smtClean="0">
                <a:solidFill>
                  <a:srgbClr val="FF0000"/>
                </a:solidFill>
              </a:rPr>
              <a:t>. It is called “discrete time” because the index n which corresponds to time takes on discrete values (here the nonnegative integers) and it is called “one-sided”</a:t>
            </a:r>
          </a:p>
          <a:p>
            <a:r>
              <a:rPr lang="en-US" sz="2800" dirty="0" smtClean="0"/>
              <a:t>because only nonnegative times are allowed. A  discrete time random process </a:t>
            </a:r>
            <a:r>
              <a:rPr lang="en-US" sz="2800" dirty="0" smtClean="0">
                <a:solidFill>
                  <a:srgbClr val="FF0000"/>
                </a:solidFill>
              </a:rPr>
              <a:t>is also called a time series</a:t>
            </a:r>
            <a:r>
              <a:rPr lang="en-US" sz="2800" dirty="0" smtClean="0"/>
              <a:t> in the statistics literature and is often denoted as</a:t>
            </a:r>
          </a:p>
          <a:p>
            <a:pPr algn="ctr"/>
            <a:r>
              <a:rPr lang="en-US" sz="2800" dirty="0" smtClean="0"/>
              <a:t>{X(n) n = 0, 1, . . .} </a:t>
            </a:r>
            <a:endParaRPr lang="ar-EG"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Discussion Group</a:t>
            </a:r>
            <a:endParaRPr lang="ar-EG" dirty="0"/>
          </a:p>
        </p:txBody>
      </p:sp>
      <p:sp>
        <p:nvSpPr>
          <p:cNvPr id="4" name="Subtitle 3"/>
          <p:cNvSpPr>
            <a:spLocks noGrp="1"/>
          </p:cNvSpPr>
          <p:nvPr>
            <p:ph type="subTitle" idx="1"/>
          </p:nvPr>
        </p:nvSpPr>
        <p:spPr/>
        <p:txBody>
          <a:bodyPr>
            <a:normAutofit/>
          </a:bodyPr>
          <a:lstStyle/>
          <a:p>
            <a:pPr algn="ctr" rtl="0"/>
            <a:r>
              <a:rPr lang="en-US" sz="3600" b="1" dirty="0" smtClean="0"/>
              <a:t>Ex 3.1, 3.2, 3.3, 3.4</a:t>
            </a:r>
            <a:endParaRPr lang="ar-EG" sz="36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l" rtl="0">
              <a:buFont typeface="+mj-lt"/>
              <a:buAutoNum type="arabicPeriod"/>
            </a:pPr>
            <a:r>
              <a:rPr lang="en-US" dirty="0" smtClean="0"/>
              <a:t>Relation between random variable and sampling point.</a:t>
            </a:r>
          </a:p>
          <a:p>
            <a:pPr marL="624078" indent="-514350" algn="l" rtl="0">
              <a:buFont typeface="+mj-lt"/>
              <a:buAutoNum type="arabicPeriod"/>
            </a:pPr>
            <a:r>
              <a:rPr lang="en-US" dirty="0" smtClean="0"/>
              <a:t>Random variable and binary quantizer (Hard limiter).</a:t>
            </a:r>
          </a:p>
          <a:p>
            <a:pPr marL="624078" indent="-514350" algn="l" rtl="0">
              <a:buFont typeface="+mj-lt"/>
              <a:buAutoNum type="arabicPeriod"/>
            </a:pPr>
            <a:r>
              <a:rPr lang="en-US" dirty="0" smtClean="0"/>
              <a:t>Random variable as a composite function.</a:t>
            </a:r>
          </a:p>
          <a:p>
            <a:pPr marL="624078" indent="-514350" algn="l" rtl="0">
              <a:buFont typeface="+mj-lt"/>
              <a:buAutoNum type="arabicPeriod"/>
            </a:pPr>
            <a:r>
              <a:rPr lang="en-US" dirty="0" smtClean="0"/>
              <a:t>Example of sampling function as projection function.</a:t>
            </a:r>
            <a:endParaRPr lang="ar-EG" dirty="0"/>
          </a:p>
        </p:txBody>
      </p:sp>
      <p:sp>
        <p:nvSpPr>
          <p:cNvPr id="3" name="Title 2"/>
          <p:cNvSpPr>
            <a:spLocks noGrp="1"/>
          </p:cNvSpPr>
          <p:nvPr>
            <p:ph type="title"/>
          </p:nvPr>
        </p:nvSpPr>
        <p:spPr/>
        <p:txBody>
          <a:bodyPr/>
          <a:lstStyle/>
          <a:p>
            <a:r>
              <a:rPr lang="en-US" dirty="0" smtClean="0"/>
              <a:t>Examples</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Chapter 4</a:t>
            </a:r>
            <a:endParaRPr lang="ar-EG" dirty="0"/>
          </a:p>
        </p:txBody>
      </p:sp>
      <p:sp>
        <p:nvSpPr>
          <p:cNvPr id="5" name="Subtitle 4"/>
          <p:cNvSpPr>
            <a:spLocks noGrp="1"/>
          </p:cNvSpPr>
          <p:nvPr>
            <p:ph type="subTitle" idx="1"/>
          </p:nvPr>
        </p:nvSpPr>
        <p:spPr/>
        <p:txBody>
          <a:bodyPr>
            <a:normAutofit/>
          </a:bodyPr>
          <a:lstStyle/>
          <a:p>
            <a:pPr algn="ctr"/>
            <a:r>
              <a:rPr lang="en-US" sz="4400" b="1" dirty="0" smtClean="0"/>
              <a:t>Expectation and averages</a:t>
            </a:r>
            <a:endParaRPr lang="ar-EG" sz="44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smtClean="0"/>
              <a:t>The value of the sample average of a random process, which is formulated as:</a:t>
            </a:r>
            <a:endParaRPr lang="ar-EG" dirty="0"/>
          </a:p>
        </p:txBody>
      </p:sp>
      <p:sp>
        <p:nvSpPr>
          <p:cNvPr id="3" name="Title 2"/>
          <p:cNvSpPr>
            <a:spLocks noGrp="1"/>
          </p:cNvSpPr>
          <p:nvPr>
            <p:ph type="title"/>
          </p:nvPr>
        </p:nvSpPr>
        <p:spPr/>
        <p:txBody>
          <a:bodyPr/>
          <a:lstStyle/>
          <a:p>
            <a:r>
              <a:rPr lang="en-US" dirty="0" smtClean="0"/>
              <a:t>Averages </a:t>
            </a:r>
            <a:endParaRPr lang="ar-EG" dirty="0"/>
          </a:p>
        </p:txBody>
      </p:sp>
      <p:pic>
        <p:nvPicPr>
          <p:cNvPr id="1027" name="Picture 3"/>
          <p:cNvPicPr>
            <a:picLocks noChangeAspect="1" noChangeArrowheads="1"/>
          </p:cNvPicPr>
          <p:nvPr/>
        </p:nvPicPr>
        <p:blipFill>
          <a:blip r:embed="rId2"/>
          <a:srcRect/>
          <a:stretch>
            <a:fillRect/>
          </a:stretch>
        </p:blipFill>
        <p:spPr bwMode="auto">
          <a:xfrm>
            <a:off x="762000" y="2590800"/>
            <a:ext cx="8028674" cy="34480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endParaRPr lang="ar-EG"/>
          </a:p>
        </p:txBody>
      </p:sp>
      <p:pic>
        <p:nvPicPr>
          <p:cNvPr id="2050" name="Picture 2"/>
          <p:cNvPicPr>
            <a:picLocks noChangeAspect="1" noChangeArrowheads="1"/>
          </p:cNvPicPr>
          <p:nvPr/>
        </p:nvPicPr>
        <p:blipFill>
          <a:blip r:embed="rId2"/>
          <a:srcRect/>
          <a:stretch>
            <a:fillRect/>
          </a:stretch>
        </p:blipFill>
        <p:spPr bwMode="auto">
          <a:xfrm>
            <a:off x="381001" y="914399"/>
            <a:ext cx="8458200" cy="335280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smtClean="0"/>
              <a:t>For the discrete alphabet random process that we are considering, we can rewrite the sum in another form by grouping together all equal terms:</a:t>
            </a:r>
          </a:p>
          <a:p>
            <a:pPr algn="just" rtl="0"/>
            <a:endParaRPr lang="ar-EG" dirty="0"/>
          </a:p>
        </p:txBody>
      </p:sp>
      <p:sp>
        <p:nvSpPr>
          <p:cNvPr id="3" name="Title 2"/>
          <p:cNvSpPr>
            <a:spLocks noGrp="1"/>
          </p:cNvSpPr>
          <p:nvPr>
            <p:ph type="title"/>
          </p:nvPr>
        </p:nvSpPr>
        <p:spPr/>
        <p:txBody>
          <a:bodyPr/>
          <a:lstStyle/>
          <a:p>
            <a:endParaRPr lang="ar-EG"/>
          </a:p>
        </p:txBody>
      </p:sp>
      <p:pic>
        <p:nvPicPr>
          <p:cNvPr id="3074" name="Picture 2"/>
          <p:cNvPicPr>
            <a:picLocks noChangeAspect="1" noChangeArrowheads="1"/>
          </p:cNvPicPr>
          <p:nvPr/>
        </p:nvPicPr>
        <p:blipFill>
          <a:blip r:embed="rId2"/>
          <a:srcRect/>
          <a:stretch>
            <a:fillRect/>
          </a:stretch>
        </p:blipFill>
        <p:spPr bwMode="auto">
          <a:xfrm>
            <a:off x="2819400" y="3886200"/>
            <a:ext cx="4038600" cy="115388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endParaRPr lang="ar-EG"/>
          </a:p>
        </p:txBody>
      </p:sp>
      <p:pic>
        <p:nvPicPr>
          <p:cNvPr id="4098" name="Picture 2"/>
          <p:cNvPicPr>
            <a:picLocks noChangeAspect="1" noChangeArrowheads="1"/>
          </p:cNvPicPr>
          <p:nvPr/>
        </p:nvPicPr>
        <p:blipFill>
          <a:blip r:embed="rId2"/>
          <a:srcRect/>
          <a:stretch>
            <a:fillRect/>
          </a:stretch>
        </p:blipFill>
        <p:spPr bwMode="auto">
          <a:xfrm>
            <a:off x="0" y="1300161"/>
            <a:ext cx="8982132" cy="380523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endParaRPr lang="ar-EG"/>
          </a:p>
        </p:txBody>
      </p:sp>
      <p:pic>
        <p:nvPicPr>
          <p:cNvPr id="5122" name="Picture 2"/>
          <p:cNvPicPr>
            <a:picLocks noChangeAspect="1" noChangeArrowheads="1"/>
          </p:cNvPicPr>
          <p:nvPr/>
        </p:nvPicPr>
        <p:blipFill>
          <a:blip r:embed="rId2"/>
          <a:srcRect/>
          <a:stretch>
            <a:fillRect/>
          </a:stretch>
        </p:blipFill>
        <p:spPr bwMode="auto">
          <a:xfrm>
            <a:off x="533399" y="1752600"/>
            <a:ext cx="7836479"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500" b="1" dirty="0" smtClean="0"/>
              <a:t>An event space or sigma- field </a:t>
            </a:r>
            <a:r>
              <a:rPr lang="en-US" sz="3500" b="1" i="1" dirty="0" smtClean="0">
                <a:latin typeface="Blackadder ITC" pitchFamily="82" charset="0"/>
              </a:rPr>
              <a:t>F</a:t>
            </a:r>
            <a:r>
              <a:rPr lang="en-US" dirty="0" smtClean="0"/>
              <a:t> </a:t>
            </a:r>
          </a:p>
          <a:p>
            <a:pPr algn="just" rtl="0"/>
            <a:r>
              <a:rPr lang="en-US" dirty="0" smtClean="0"/>
              <a:t>consisting of a collection of subsets of the abstract space which we wish to consider as possible events and to which we wish to assign a probability. </a:t>
            </a:r>
          </a:p>
          <a:p>
            <a:pPr algn="just" rtl="0"/>
            <a:r>
              <a:rPr lang="en-US" dirty="0" smtClean="0"/>
              <a:t>operations (union, intersection, complementation, deference , symmetric deference) on events must produce other events.</a:t>
            </a:r>
            <a:endParaRPr lang="ar-EG" dirty="0"/>
          </a:p>
        </p:txBody>
      </p:sp>
      <p:sp>
        <p:nvSpPr>
          <p:cNvPr id="3" name="Title 2"/>
          <p:cNvSpPr>
            <a:spLocks noGrp="1"/>
          </p:cNvSpPr>
          <p:nvPr>
            <p:ph type="title"/>
          </p:nvPr>
        </p:nvSpPr>
        <p:spPr/>
        <p:txBody>
          <a:bodyPr>
            <a:normAutofit fontScale="90000"/>
          </a:bodyPr>
          <a:lstStyle/>
          <a:p>
            <a:r>
              <a:rPr lang="en-US" sz="4400" dirty="0" smtClean="0"/>
              <a:t>Probability theory Basic Concept</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smtClean="0"/>
              <a:t>To continue the example of binary coin-flipping, the relative frequency of heads in n tosses of a fair coin should tend to 1/2 as      n → ∞. If these statements are true,</a:t>
            </a:r>
          </a:p>
          <a:p>
            <a:pPr algn="l" rtl="0">
              <a:buNone/>
            </a:pPr>
            <a:r>
              <a:rPr lang="en-US" dirty="0" smtClean="0"/>
              <a:t>that is, if in some sense, </a:t>
            </a:r>
            <a:r>
              <a:rPr lang="en-US" dirty="0" err="1" smtClean="0"/>
              <a:t>pmf</a:t>
            </a:r>
            <a:r>
              <a:rPr lang="en-US" dirty="0" smtClean="0"/>
              <a:t> is </a:t>
            </a:r>
            <a:r>
              <a:rPr lang="en-US" b="1" dirty="0" err="1" smtClean="0"/>
              <a:t>px</a:t>
            </a:r>
            <a:endParaRPr lang="ar-EG" b="1" dirty="0"/>
          </a:p>
        </p:txBody>
      </p:sp>
      <p:sp>
        <p:nvSpPr>
          <p:cNvPr id="3" name="Title 2"/>
          <p:cNvSpPr>
            <a:spLocks noGrp="1"/>
          </p:cNvSpPr>
          <p:nvPr>
            <p:ph type="title"/>
          </p:nvPr>
        </p:nvSpPr>
        <p:spPr/>
        <p:txBody>
          <a:bodyPr/>
          <a:lstStyle/>
          <a:p>
            <a:r>
              <a:rPr lang="en-US" dirty="0" smtClean="0"/>
              <a:t>Law of large numbers</a:t>
            </a:r>
            <a:endParaRPr lang="ar-EG" dirty="0"/>
          </a:p>
        </p:txBody>
      </p:sp>
      <p:pic>
        <p:nvPicPr>
          <p:cNvPr id="6147" name="Picture 3"/>
          <p:cNvPicPr>
            <a:picLocks noChangeAspect="1" noChangeArrowheads="1"/>
          </p:cNvPicPr>
          <p:nvPr/>
        </p:nvPicPr>
        <p:blipFill>
          <a:blip r:embed="rId2"/>
          <a:srcRect/>
          <a:stretch>
            <a:fillRect/>
          </a:stretch>
        </p:blipFill>
        <p:spPr bwMode="auto">
          <a:xfrm>
            <a:off x="914400" y="3971925"/>
            <a:ext cx="7010400" cy="235104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dirty="0" smtClean="0"/>
              <a:t>Expectation</a:t>
            </a:r>
            <a:endParaRPr lang="ar-EG" dirty="0"/>
          </a:p>
        </p:txBody>
      </p:sp>
      <p:pic>
        <p:nvPicPr>
          <p:cNvPr id="7170" name="Picture 2"/>
          <p:cNvPicPr>
            <a:picLocks noGrp="1" noChangeAspect="1" noChangeArrowheads="1"/>
          </p:cNvPicPr>
          <p:nvPr>
            <p:ph idx="1"/>
          </p:nvPr>
        </p:nvPicPr>
        <p:blipFill>
          <a:blip r:embed="rId2"/>
          <a:srcRect/>
          <a:stretch>
            <a:fillRect/>
          </a:stretch>
        </p:blipFill>
        <p:spPr bwMode="auto">
          <a:xfrm>
            <a:off x="135208" y="1905000"/>
            <a:ext cx="8856392" cy="196611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 </a:t>
            </a:r>
            <a:r>
              <a:rPr lang="en-US" dirty="0" err="1" smtClean="0"/>
              <a:t>diﬀerent</a:t>
            </a:r>
            <a:r>
              <a:rPr lang="en-US" dirty="0" smtClean="0"/>
              <a:t> formula for </a:t>
            </a:r>
            <a:r>
              <a:rPr lang="en-US" dirty="0" err="1" smtClean="0"/>
              <a:t>ﬁnding</a:t>
            </a:r>
            <a:r>
              <a:rPr lang="en-US" dirty="0" smtClean="0"/>
              <a:t> the expectation in terms of the original probability function:</a:t>
            </a:r>
            <a:endParaRPr lang="ar-EG" dirty="0"/>
          </a:p>
        </p:txBody>
      </p:sp>
      <p:sp>
        <p:nvSpPr>
          <p:cNvPr id="3" name="Title 2"/>
          <p:cNvSpPr>
            <a:spLocks noGrp="1"/>
          </p:cNvSpPr>
          <p:nvPr>
            <p:ph type="title"/>
          </p:nvPr>
        </p:nvSpPr>
        <p:spPr/>
        <p:txBody>
          <a:bodyPr/>
          <a:lstStyle/>
          <a:p>
            <a:endParaRPr lang="ar-EG"/>
          </a:p>
        </p:txBody>
      </p:sp>
      <p:pic>
        <p:nvPicPr>
          <p:cNvPr id="8194" name="Picture 2"/>
          <p:cNvPicPr>
            <a:picLocks noChangeAspect="1" noChangeArrowheads="1"/>
          </p:cNvPicPr>
          <p:nvPr/>
        </p:nvPicPr>
        <p:blipFill>
          <a:blip r:embed="rId2"/>
          <a:srcRect/>
          <a:stretch>
            <a:fillRect/>
          </a:stretch>
        </p:blipFill>
        <p:spPr bwMode="auto">
          <a:xfrm>
            <a:off x="1066800" y="3048000"/>
            <a:ext cx="6520762" cy="212883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endParaRPr lang="ar-EG"/>
          </a:p>
        </p:txBody>
      </p:sp>
      <p:pic>
        <p:nvPicPr>
          <p:cNvPr id="9218" name="Picture 2"/>
          <p:cNvPicPr>
            <a:picLocks noChangeAspect="1" noChangeArrowheads="1"/>
          </p:cNvPicPr>
          <p:nvPr/>
        </p:nvPicPr>
        <p:blipFill>
          <a:blip r:embed="rId2"/>
          <a:srcRect/>
          <a:stretch>
            <a:fillRect/>
          </a:stretch>
        </p:blipFill>
        <p:spPr bwMode="auto">
          <a:xfrm>
            <a:off x="150920" y="1600200"/>
            <a:ext cx="8473736" cy="3505200"/>
          </a:xfrm>
          <a:prstGeom prst="rect">
            <a:avLst/>
          </a:prstGeom>
          <a:noFill/>
          <a:ln w="9525">
            <a:noFill/>
            <a:miter lim="800000"/>
            <a:headEnd/>
            <a:tailEnd/>
          </a:ln>
          <a:effectLst/>
        </p:spPr>
      </p:pic>
      <p:sp>
        <p:nvSpPr>
          <p:cNvPr id="5" name="Rectangle 4"/>
          <p:cNvSpPr/>
          <p:nvPr/>
        </p:nvSpPr>
        <p:spPr>
          <a:xfrm>
            <a:off x="0" y="15240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Slide Number Placeholder 5"/>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ar-EG" dirty="0"/>
          </a:p>
        </p:txBody>
      </p:sp>
      <p:pic>
        <p:nvPicPr>
          <p:cNvPr id="10242" name="Picture 2"/>
          <p:cNvPicPr>
            <a:picLocks noGrp="1" noChangeAspect="1" noChangeArrowheads="1"/>
          </p:cNvPicPr>
          <p:nvPr>
            <p:ph idx="1"/>
          </p:nvPr>
        </p:nvPicPr>
        <p:blipFill>
          <a:blip r:embed="rId2"/>
          <a:srcRect/>
          <a:stretch>
            <a:fillRect/>
          </a:stretch>
        </p:blipFill>
        <p:spPr bwMode="auto">
          <a:xfrm>
            <a:off x="381000" y="1676400"/>
            <a:ext cx="8069634" cy="2057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Examples</a:t>
            </a:r>
            <a:endParaRPr lang="ar-EG" dirty="0"/>
          </a:p>
        </p:txBody>
      </p:sp>
      <p:pic>
        <p:nvPicPr>
          <p:cNvPr id="11266" name="Picture 2"/>
          <p:cNvPicPr>
            <a:picLocks noChangeAspect="1" noChangeArrowheads="1"/>
          </p:cNvPicPr>
          <p:nvPr/>
        </p:nvPicPr>
        <p:blipFill>
          <a:blip r:embed="rId2"/>
          <a:srcRect/>
          <a:stretch>
            <a:fillRect/>
          </a:stretch>
        </p:blipFill>
        <p:spPr bwMode="auto">
          <a:xfrm>
            <a:off x="304800" y="1600200"/>
            <a:ext cx="8839200" cy="21431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Examples</a:t>
            </a:r>
            <a:endParaRPr lang="ar-EG" dirty="0"/>
          </a:p>
        </p:txBody>
      </p:sp>
      <p:pic>
        <p:nvPicPr>
          <p:cNvPr id="12290" name="Picture 2"/>
          <p:cNvPicPr>
            <a:picLocks noChangeAspect="1" noChangeArrowheads="1"/>
          </p:cNvPicPr>
          <p:nvPr/>
        </p:nvPicPr>
        <p:blipFill>
          <a:blip r:embed="rId2"/>
          <a:srcRect/>
          <a:stretch>
            <a:fillRect/>
          </a:stretch>
        </p:blipFill>
        <p:spPr bwMode="auto">
          <a:xfrm>
            <a:off x="228600" y="1447800"/>
            <a:ext cx="8597873" cy="195738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EG"/>
          </a:p>
        </p:txBody>
      </p:sp>
      <p:sp>
        <p:nvSpPr>
          <p:cNvPr id="3" name="Title 2"/>
          <p:cNvSpPr>
            <a:spLocks noGrp="1"/>
          </p:cNvSpPr>
          <p:nvPr>
            <p:ph type="title"/>
          </p:nvPr>
        </p:nvSpPr>
        <p:spPr/>
        <p:txBody>
          <a:bodyPr/>
          <a:lstStyle/>
          <a:p>
            <a:r>
              <a:rPr lang="en-US" dirty="0" smtClean="0"/>
              <a:t>Examples</a:t>
            </a:r>
            <a:endParaRPr lang="ar-EG" dirty="0"/>
          </a:p>
        </p:txBody>
      </p:sp>
      <p:pic>
        <p:nvPicPr>
          <p:cNvPr id="13314" name="Picture 2"/>
          <p:cNvPicPr>
            <a:picLocks noChangeAspect="1" noChangeArrowheads="1"/>
          </p:cNvPicPr>
          <p:nvPr/>
        </p:nvPicPr>
        <p:blipFill>
          <a:blip r:embed="rId2"/>
          <a:srcRect/>
          <a:stretch>
            <a:fillRect/>
          </a:stretch>
        </p:blipFill>
        <p:spPr bwMode="auto">
          <a:xfrm>
            <a:off x="228600" y="1524000"/>
            <a:ext cx="8576705" cy="154781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4800" b="1" dirty="0" smtClean="0"/>
              <a:t>A probability measure P </a:t>
            </a:r>
          </a:p>
          <a:p>
            <a:pPr algn="l" rtl="0"/>
            <a:r>
              <a:rPr lang="en-US" sz="2800" dirty="0" smtClean="0"/>
              <a:t>an assignment of a number between 0 and 1 to every event, that is, to every set in the event space. </a:t>
            </a:r>
            <a:endParaRPr lang="ar-EG" sz="2800" dirty="0"/>
          </a:p>
        </p:txBody>
      </p:sp>
      <p:sp>
        <p:nvSpPr>
          <p:cNvPr id="3" name="Title 2"/>
          <p:cNvSpPr>
            <a:spLocks noGrp="1"/>
          </p:cNvSpPr>
          <p:nvPr>
            <p:ph type="title"/>
          </p:nvPr>
        </p:nvSpPr>
        <p:spPr/>
        <p:txBody>
          <a:bodyPr>
            <a:normAutofit fontScale="90000"/>
          </a:bodyPr>
          <a:lstStyle/>
          <a:p>
            <a:r>
              <a:rPr lang="en-US" sz="4400" dirty="0" smtClean="0"/>
              <a:t>Probability theory Basic Concept</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If </a:t>
            </a:r>
            <a:r>
              <a:rPr lang="el-GR" dirty="0" smtClean="0"/>
              <a:t> ω ∈ Ω </a:t>
            </a:r>
            <a:r>
              <a:rPr lang="en-US" dirty="0" smtClean="0"/>
              <a:t>(Sample Space)</a:t>
            </a:r>
          </a:p>
          <a:p>
            <a:pPr algn="l" rtl="0"/>
            <a:r>
              <a:rPr lang="el-GR" dirty="0" smtClean="0"/>
              <a:t>ω</a:t>
            </a:r>
            <a:r>
              <a:rPr lang="en-US" dirty="0" smtClean="0"/>
              <a:t>  can be viewed as a signal </a:t>
            </a:r>
          </a:p>
          <a:p>
            <a:pPr lvl="2" algn="l" rtl="0"/>
            <a:r>
              <a:rPr lang="en-US" dirty="0" smtClean="0"/>
              <a:t>Voltage</a:t>
            </a:r>
          </a:p>
          <a:p>
            <a:pPr lvl="2" algn="l" rtl="0"/>
            <a:r>
              <a:rPr lang="en-US" dirty="0" smtClean="0"/>
              <a:t>Vector of values</a:t>
            </a:r>
          </a:p>
          <a:p>
            <a:pPr lvl="2" algn="l" rtl="0"/>
            <a:r>
              <a:rPr lang="en-US" dirty="0" smtClean="0"/>
              <a:t>Sequence of values</a:t>
            </a:r>
          </a:p>
          <a:p>
            <a:pPr lvl="2" algn="l" rtl="0"/>
            <a:r>
              <a:rPr lang="en-US" dirty="0" smtClean="0"/>
              <a:t>Waveforms</a:t>
            </a:r>
          </a:p>
          <a:p>
            <a:pPr lvl="2" algn="l" rtl="0"/>
            <a:r>
              <a:rPr lang="en-US" dirty="0" smtClean="0"/>
              <a:t>Any measured signal</a:t>
            </a:r>
          </a:p>
          <a:p>
            <a:pPr lvl="2" algn="l" rtl="0"/>
            <a:r>
              <a:rPr lang="en-US" dirty="0" smtClean="0"/>
              <a:t>Any received signal </a:t>
            </a:r>
          </a:p>
          <a:p>
            <a:pPr lvl="2" algn="l" rtl="0"/>
            <a:r>
              <a:rPr lang="en-US" dirty="0" smtClean="0"/>
              <a:t>Or any sensed signal</a:t>
            </a:r>
          </a:p>
          <a:p>
            <a:pPr algn="l" rtl="0"/>
            <a:r>
              <a:rPr lang="en-US" dirty="0" smtClean="0"/>
              <a:t>Signal processing = operations on signal</a:t>
            </a:r>
          </a:p>
          <a:p>
            <a:pPr algn="l" rtl="0"/>
            <a:r>
              <a:rPr lang="en-US" dirty="0" smtClean="0"/>
              <a:t>Ex g(</a:t>
            </a:r>
            <a:r>
              <a:rPr lang="el-GR" dirty="0" smtClean="0"/>
              <a:t>ω</a:t>
            </a:r>
            <a:r>
              <a:rPr lang="en-US" dirty="0" smtClean="0"/>
              <a:t>) </a:t>
            </a:r>
            <a:endParaRPr lang="ar-EG" dirty="0"/>
          </a:p>
        </p:txBody>
      </p:sp>
      <p:sp>
        <p:nvSpPr>
          <p:cNvPr id="3" name="Title 2"/>
          <p:cNvSpPr>
            <a:spLocks noGrp="1"/>
          </p:cNvSpPr>
          <p:nvPr>
            <p:ph type="title"/>
          </p:nvPr>
        </p:nvSpPr>
        <p:spPr/>
        <p:txBody>
          <a:bodyPr/>
          <a:lstStyle/>
          <a:p>
            <a:r>
              <a:rPr lang="en-US" dirty="0" smtClean="0"/>
              <a:t>Signal Processing</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1290</TotalTime>
  <Words>2433</Words>
  <Application>Microsoft Office PowerPoint</Application>
  <PresentationFormat>On-screen Show (4:3)</PresentationFormat>
  <Paragraphs>265</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Concourse</vt:lpstr>
      <vt:lpstr>Ch 2  Probability</vt:lpstr>
      <vt:lpstr>Introduction</vt:lpstr>
      <vt:lpstr>Introduction</vt:lpstr>
      <vt:lpstr>Introduction</vt:lpstr>
      <vt:lpstr>Probability theory Basic Concept</vt:lpstr>
      <vt:lpstr>Probability theory Basic Concept</vt:lpstr>
      <vt:lpstr>Probability theory Basic Concept</vt:lpstr>
      <vt:lpstr>Probability theory Basic Concept</vt:lpstr>
      <vt:lpstr>Signal Processing</vt:lpstr>
      <vt:lpstr>Signal Processing</vt:lpstr>
      <vt:lpstr>A uniform spinning pointer</vt:lpstr>
      <vt:lpstr>A uniform spinning pointer</vt:lpstr>
      <vt:lpstr>A uniform spinning pointer</vt:lpstr>
      <vt:lpstr>A uniform spinning pointer</vt:lpstr>
      <vt:lpstr>A uniform spinning pointer</vt:lpstr>
      <vt:lpstr>A uniform spinning pointer</vt:lpstr>
      <vt:lpstr>A uniform spinning pointer</vt:lpstr>
      <vt:lpstr>A uniform spinning pointer</vt:lpstr>
      <vt:lpstr>A uniform spinning pointer</vt:lpstr>
      <vt:lpstr>A uniform spinning pointer</vt:lpstr>
      <vt:lpstr>Note</vt:lpstr>
      <vt:lpstr> A single coin flip (Discrete)</vt:lpstr>
      <vt:lpstr>Definition of pmf</vt:lpstr>
      <vt:lpstr> A single coin flip (Discrete)</vt:lpstr>
      <vt:lpstr>Abstract Versus Concrete</vt:lpstr>
      <vt:lpstr>Abstract Versus Concrete</vt:lpstr>
      <vt:lpstr>Abstract Versus Concrete</vt:lpstr>
      <vt:lpstr>Probability Space</vt:lpstr>
      <vt:lpstr>Probability Space</vt:lpstr>
      <vt:lpstr>Probability Space</vt:lpstr>
      <vt:lpstr>Probability Space</vt:lpstr>
      <vt:lpstr>axioms of probability.</vt:lpstr>
      <vt:lpstr>Example</vt:lpstr>
      <vt:lpstr>Example</vt:lpstr>
      <vt:lpstr> the use of the probability theory in communications Report</vt:lpstr>
      <vt:lpstr>Sample spaces  Examples </vt:lpstr>
      <vt:lpstr>Slide 37</vt:lpstr>
      <vt:lpstr>More about Event Space</vt:lpstr>
      <vt:lpstr>Slide 39</vt:lpstr>
      <vt:lpstr>Limits of sets</vt:lpstr>
      <vt:lpstr>Slide 41</vt:lpstr>
      <vt:lpstr>Decreasing</vt:lpstr>
      <vt:lpstr>Slide 43</vt:lpstr>
      <vt:lpstr>Random Variables</vt:lpstr>
      <vt:lpstr>Slide 45</vt:lpstr>
      <vt:lpstr>Slide 46</vt:lpstr>
      <vt:lpstr>Note</vt:lpstr>
      <vt:lpstr>Example</vt:lpstr>
      <vt:lpstr>Spinning Wheel Experiment</vt:lpstr>
      <vt:lpstr>Slide 50</vt:lpstr>
      <vt:lpstr>Probability Mearsure</vt:lpstr>
      <vt:lpstr>Slide 52</vt:lpstr>
      <vt:lpstr>Inverse Image of a Set</vt:lpstr>
      <vt:lpstr>Note (Inverse Image Meaning)</vt:lpstr>
      <vt:lpstr>The probability measure PY</vt:lpstr>
      <vt:lpstr>Random Vectors</vt:lpstr>
      <vt:lpstr>Example</vt:lpstr>
      <vt:lpstr>Slide 58</vt:lpstr>
      <vt:lpstr>Slide 59</vt:lpstr>
      <vt:lpstr>Random Process</vt:lpstr>
      <vt:lpstr>Slide 61</vt:lpstr>
      <vt:lpstr>Discussion Group</vt:lpstr>
      <vt:lpstr>Examples</vt:lpstr>
      <vt:lpstr>Chapter 4</vt:lpstr>
      <vt:lpstr>Averages </vt:lpstr>
      <vt:lpstr>Slide 66</vt:lpstr>
      <vt:lpstr>Slide 67</vt:lpstr>
      <vt:lpstr>Slide 68</vt:lpstr>
      <vt:lpstr>Slide 69</vt:lpstr>
      <vt:lpstr>Law of large numbers</vt:lpstr>
      <vt:lpstr>Expectation</vt:lpstr>
      <vt:lpstr>Slide 72</vt:lpstr>
      <vt:lpstr>Slide 73</vt:lpstr>
      <vt:lpstr>Summary</vt:lpstr>
      <vt:lpstr>Examples</vt:lpstr>
      <vt:lpstr>Examples</vt:lpstr>
      <vt:lpstr>Examples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  Probability</dc:title>
  <dc:creator>Michael Nassef</dc:creator>
  <cp:lastModifiedBy>m.nassef</cp:lastModifiedBy>
  <cp:revision>78</cp:revision>
  <dcterms:created xsi:type="dcterms:W3CDTF">2006-08-16T00:00:00Z</dcterms:created>
  <dcterms:modified xsi:type="dcterms:W3CDTF">2015-04-18T08:31:57Z</dcterms:modified>
</cp:coreProperties>
</file>